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jpg" ContentType="image/jpeg"/>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0.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3.jpg" ContentType="image/jpeg"/>
  <Override PartName="/ppt/media/image34.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4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88" r:id="rId3"/>
    <p:sldId id="258" r:id="rId4"/>
    <p:sldId id="284" r:id="rId5"/>
    <p:sldId id="268" r:id="rId6"/>
    <p:sldId id="260" r:id="rId7"/>
    <p:sldId id="270" r:id="rId8"/>
    <p:sldId id="275" r:id="rId9"/>
    <p:sldId id="286" r:id="rId10"/>
    <p:sldId id="276" r:id="rId11"/>
    <p:sldId id="283" r:id="rId12"/>
    <p:sldId id="277" r:id="rId13"/>
    <p:sldId id="263" r:id="rId14"/>
    <p:sldId id="278" r:id="rId15"/>
    <p:sldId id="280" r:id="rId16"/>
    <p:sldId id="279"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570" autoAdjust="0"/>
  </p:normalViewPr>
  <p:slideViewPr>
    <p:cSldViewPr snapToGrid="0">
      <p:cViewPr>
        <p:scale>
          <a:sx n="68" d="100"/>
          <a:sy n="68" d="100"/>
        </p:scale>
        <p:origin x="79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2EFADF-F09E-4C99-B443-3B71E92D416B}"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71365BA-075C-4980-BC3E-DB780EFCF0CE}">
      <dgm:prSet/>
      <dgm:spPr/>
      <dgm:t>
        <a:bodyPr/>
        <a:lstStyle/>
        <a:p>
          <a:pPr>
            <a:lnSpc>
              <a:spcPct val="100000"/>
            </a:lnSpc>
          </a:pPr>
          <a:r>
            <a:rPr lang="en-US" b="1" dirty="0">
              <a:solidFill>
                <a:srgbClr val="FFFF00"/>
              </a:solidFill>
            </a:rPr>
            <a:t>GROWTH MINDSET</a:t>
          </a:r>
        </a:p>
      </dgm:t>
    </dgm:pt>
    <dgm:pt modelId="{691B44F1-D1D3-4DF0-ABCE-6EF2096EF782}" type="parTrans" cxnId="{C4C0BB0F-CECF-43AE-A414-9912A9B72C78}">
      <dgm:prSet/>
      <dgm:spPr/>
      <dgm:t>
        <a:bodyPr/>
        <a:lstStyle/>
        <a:p>
          <a:endParaRPr lang="en-US"/>
        </a:p>
      </dgm:t>
    </dgm:pt>
    <dgm:pt modelId="{CA84B9E4-3599-4367-88D0-567FF7B3DB9E}" type="sibTrans" cxnId="{C4C0BB0F-CECF-43AE-A414-9912A9B72C78}">
      <dgm:prSet/>
      <dgm:spPr/>
      <dgm:t>
        <a:bodyPr/>
        <a:lstStyle/>
        <a:p>
          <a:pPr>
            <a:lnSpc>
              <a:spcPct val="100000"/>
            </a:lnSpc>
          </a:pPr>
          <a:endParaRPr lang="en-US"/>
        </a:p>
      </dgm:t>
    </dgm:pt>
    <dgm:pt modelId="{F37751A3-ECBC-4E8B-8353-1C661F1A79A7}">
      <dgm:prSet custT="1"/>
      <dgm:spPr/>
      <dgm:t>
        <a:bodyPr/>
        <a:lstStyle/>
        <a:p>
          <a:pPr>
            <a:lnSpc>
              <a:spcPct val="100000"/>
            </a:lnSpc>
          </a:pPr>
          <a:r>
            <a:rPr lang="en-US" sz="1600" b="1" kern="1200" dirty="0">
              <a:solidFill>
                <a:srgbClr val="FFFF00"/>
              </a:solidFill>
            </a:rPr>
            <a:t>GROWTH </a:t>
          </a:r>
        </a:p>
        <a:p>
          <a:pPr>
            <a:lnSpc>
              <a:spcPct val="100000"/>
            </a:lnSpc>
          </a:pPr>
          <a:r>
            <a:rPr lang="en-US" sz="1600" b="1" kern="1200" dirty="0">
              <a:solidFill>
                <a:srgbClr val="FFFF00"/>
              </a:solidFill>
              <a:latin typeface="Calibri" panose="020F0502020204030204"/>
              <a:ea typeface="+mn-ea"/>
              <a:cs typeface="+mn-cs"/>
            </a:rPr>
            <a:t>TEAM</a:t>
          </a:r>
        </a:p>
      </dgm:t>
    </dgm:pt>
    <dgm:pt modelId="{A3C7F688-7329-4FA6-8AE4-B6DE0EC13E9B}" type="parTrans" cxnId="{2CA13F3C-22DB-458E-B4B4-83BCA04D73B1}">
      <dgm:prSet/>
      <dgm:spPr/>
      <dgm:t>
        <a:bodyPr/>
        <a:lstStyle/>
        <a:p>
          <a:endParaRPr lang="en-US"/>
        </a:p>
      </dgm:t>
    </dgm:pt>
    <dgm:pt modelId="{8DF728EB-D107-4FDB-893E-F5443EE563F3}" type="sibTrans" cxnId="{2CA13F3C-22DB-458E-B4B4-83BCA04D73B1}">
      <dgm:prSet/>
      <dgm:spPr/>
      <dgm:t>
        <a:bodyPr/>
        <a:lstStyle/>
        <a:p>
          <a:pPr>
            <a:lnSpc>
              <a:spcPct val="100000"/>
            </a:lnSpc>
          </a:pPr>
          <a:endParaRPr lang="en-US"/>
        </a:p>
      </dgm:t>
    </dgm:pt>
    <dgm:pt modelId="{D5FA30D0-32D7-4891-84A1-35E4943AD9A9}">
      <dgm:prSet/>
      <dgm:spPr/>
      <dgm:t>
        <a:bodyPr/>
        <a:lstStyle/>
        <a:p>
          <a:pPr>
            <a:lnSpc>
              <a:spcPct val="100000"/>
            </a:lnSpc>
          </a:pPr>
          <a:r>
            <a:rPr lang="en-US" b="1" dirty="0">
              <a:solidFill>
                <a:srgbClr val="FFFF00"/>
              </a:solidFill>
            </a:rPr>
            <a:t>MEASUREMENT</a:t>
          </a:r>
        </a:p>
      </dgm:t>
    </dgm:pt>
    <dgm:pt modelId="{68DEEEE3-02A1-4F5C-8156-E9F33D890728}" type="parTrans" cxnId="{01516A8C-AED5-4E42-866A-4385B20FB89B}">
      <dgm:prSet/>
      <dgm:spPr/>
      <dgm:t>
        <a:bodyPr/>
        <a:lstStyle/>
        <a:p>
          <a:endParaRPr lang="en-US"/>
        </a:p>
      </dgm:t>
    </dgm:pt>
    <dgm:pt modelId="{47AC87DB-69D6-4E92-A363-CF726C25A730}" type="sibTrans" cxnId="{01516A8C-AED5-4E42-866A-4385B20FB89B}">
      <dgm:prSet/>
      <dgm:spPr/>
      <dgm:t>
        <a:bodyPr/>
        <a:lstStyle/>
        <a:p>
          <a:pPr>
            <a:lnSpc>
              <a:spcPct val="100000"/>
            </a:lnSpc>
          </a:pPr>
          <a:endParaRPr lang="en-US"/>
        </a:p>
      </dgm:t>
    </dgm:pt>
    <dgm:pt modelId="{22FA227C-6611-46F5-A02D-6B2516E073A7}">
      <dgm:prSet/>
      <dgm:spPr/>
      <dgm:t>
        <a:bodyPr/>
        <a:lstStyle/>
        <a:p>
          <a:pPr>
            <a:lnSpc>
              <a:spcPct val="100000"/>
            </a:lnSpc>
          </a:pPr>
          <a:r>
            <a:rPr lang="en-US" b="1" dirty="0">
              <a:solidFill>
                <a:srgbClr val="FFFF00"/>
              </a:solidFill>
            </a:rPr>
            <a:t>LISTEN TO YOUR MARKET</a:t>
          </a:r>
        </a:p>
      </dgm:t>
    </dgm:pt>
    <dgm:pt modelId="{F9F705E7-2C1A-45FF-8416-C787C58C537A}" type="parTrans" cxnId="{693109D9-1794-49B9-8FDF-2C790F9F33C0}">
      <dgm:prSet/>
      <dgm:spPr/>
      <dgm:t>
        <a:bodyPr/>
        <a:lstStyle/>
        <a:p>
          <a:endParaRPr lang="en-US"/>
        </a:p>
      </dgm:t>
    </dgm:pt>
    <dgm:pt modelId="{58040422-2853-4C75-888C-9C519B22EDB3}" type="sibTrans" cxnId="{693109D9-1794-49B9-8FDF-2C790F9F33C0}">
      <dgm:prSet/>
      <dgm:spPr/>
      <dgm:t>
        <a:bodyPr/>
        <a:lstStyle/>
        <a:p>
          <a:pPr>
            <a:lnSpc>
              <a:spcPct val="100000"/>
            </a:lnSpc>
          </a:pPr>
          <a:endParaRPr lang="en-US"/>
        </a:p>
      </dgm:t>
    </dgm:pt>
    <dgm:pt modelId="{BDEFB779-6ACC-45CB-A002-23C7EAC2054D}">
      <dgm:prSet/>
      <dgm:spPr/>
      <dgm:t>
        <a:bodyPr/>
        <a:lstStyle/>
        <a:p>
          <a:pPr>
            <a:lnSpc>
              <a:spcPct val="100000"/>
            </a:lnSpc>
          </a:pPr>
          <a:r>
            <a:rPr lang="en-US" b="1" dirty="0">
              <a:solidFill>
                <a:srgbClr val="FFFF00"/>
              </a:solidFill>
            </a:rPr>
            <a:t>PRODUCT-MARKET FIT</a:t>
          </a:r>
        </a:p>
      </dgm:t>
    </dgm:pt>
    <dgm:pt modelId="{FC1B4AE5-BBF0-474A-A05F-ECB9F3ABFA61}" type="parTrans" cxnId="{5D375873-3AA2-4E85-A635-2B73D0FA734B}">
      <dgm:prSet/>
      <dgm:spPr/>
      <dgm:t>
        <a:bodyPr/>
        <a:lstStyle/>
        <a:p>
          <a:endParaRPr lang="en-US"/>
        </a:p>
      </dgm:t>
    </dgm:pt>
    <dgm:pt modelId="{AF95086F-12F6-4324-B1AB-4B9E7033B4E2}" type="sibTrans" cxnId="{5D375873-3AA2-4E85-A635-2B73D0FA734B}">
      <dgm:prSet/>
      <dgm:spPr/>
      <dgm:t>
        <a:bodyPr/>
        <a:lstStyle/>
        <a:p>
          <a:pPr>
            <a:lnSpc>
              <a:spcPct val="100000"/>
            </a:lnSpc>
          </a:pPr>
          <a:endParaRPr lang="en-US"/>
        </a:p>
      </dgm:t>
    </dgm:pt>
    <dgm:pt modelId="{2BCE5C6F-C757-4471-97E5-9D535AA27809}">
      <dgm:prSet/>
      <dgm:spPr/>
      <dgm:t>
        <a:bodyPr/>
        <a:lstStyle/>
        <a:p>
          <a:pPr>
            <a:lnSpc>
              <a:spcPct val="100000"/>
            </a:lnSpc>
          </a:pPr>
          <a:r>
            <a:rPr lang="en-US" b="1" dirty="0">
              <a:solidFill>
                <a:srgbClr val="FFFF00"/>
              </a:solidFill>
            </a:rPr>
            <a:t>RIGHT TRACTION CHANNELS</a:t>
          </a:r>
        </a:p>
      </dgm:t>
    </dgm:pt>
    <dgm:pt modelId="{015B7E82-7854-4C41-9EDD-EA3E937D4578}" type="parTrans" cxnId="{37FB4A51-97F4-46E9-88FC-D1CBBACC40C4}">
      <dgm:prSet/>
      <dgm:spPr/>
      <dgm:t>
        <a:bodyPr/>
        <a:lstStyle/>
        <a:p>
          <a:endParaRPr lang="en-US"/>
        </a:p>
      </dgm:t>
    </dgm:pt>
    <dgm:pt modelId="{7567B43D-6186-4A18-96F9-E4D9345A7DE7}" type="sibTrans" cxnId="{37FB4A51-97F4-46E9-88FC-D1CBBACC40C4}">
      <dgm:prSet/>
      <dgm:spPr/>
      <dgm:t>
        <a:bodyPr/>
        <a:lstStyle/>
        <a:p>
          <a:pPr>
            <a:lnSpc>
              <a:spcPct val="100000"/>
            </a:lnSpc>
          </a:pPr>
          <a:endParaRPr lang="en-US"/>
        </a:p>
      </dgm:t>
    </dgm:pt>
    <dgm:pt modelId="{04CB4C87-DC65-4FAA-ADB9-0813C581A344}">
      <dgm:prSet/>
      <dgm:spPr/>
      <dgm:t>
        <a:bodyPr/>
        <a:lstStyle/>
        <a:p>
          <a:pPr>
            <a:lnSpc>
              <a:spcPct val="100000"/>
            </a:lnSpc>
          </a:pPr>
          <a:r>
            <a:rPr lang="en-US" b="1" dirty="0">
              <a:solidFill>
                <a:srgbClr val="FFFF00"/>
              </a:solidFill>
            </a:rPr>
            <a:t>OPTIMISATION</a:t>
          </a:r>
        </a:p>
      </dgm:t>
    </dgm:pt>
    <dgm:pt modelId="{CE0C173E-E0C2-4E24-BCB9-66BE8645499F}" type="parTrans" cxnId="{98BF6B48-7121-4823-9767-9D49D46D0A4C}">
      <dgm:prSet/>
      <dgm:spPr/>
      <dgm:t>
        <a:bodyPr/>
        <a:lstStyle/>
        <a:p>
          <a:endParaRPr lang="en-US"/>
        </a:p>
      </dgm:t>
    </dgm:pt>
    <dgm:pt modelId="{300D513D-2C21-4D0A-86DD-003BCF720A75}" type="sibTrans" cxnId="{98BF6B48-7121-4823-9767-9D49D46D0A4C}">
      <dgm:prSet/>
      <dgm:spPr/>
      <dgm:t>
        <a:bodyPr/>
        <a:lstStyle/>
        <a:p>
          <a:endParaRPr lang="en-US"/>
        </a:p>
      </dgm:t>
    </dgm:pt>
    <dgm:pt modelId="{A54F3676-DC34-459C-9D2F-240D1E12F4C5}" type="pres">
      <dgm:prSet presAssocID="{322EFADF-F09E-4C99-B443-3B71E92D416B}" presName="root" presStyleCnt="0">
        <dgm:presLayoutVars>
          <dgm:dir/>
          <dgm:resizeHandles val="exact"/>
        </dgm:presLayoutVars>
      </dgm:prSet>
      <dgm:spPr/>
    </dgm:pt>
    <dgm:pt modelId="{8AB1E3CE-3CC1-435F-BF4C-0097618E4A74}" type="pres">
      <dgm:prSet presAssocID="{971365BA-075C-4980-BC3E-DB780EFCF0CE}" presName="compNode" presStyleCnt="0"/>
      <dgm:spPr/>
    </dgm:pt>
    <dgm:pt modelId="{7C2DA4D0-EADC-4F07-B57D-25E6EDE28C17}" type="pres">
      <dgm:prSet presAssocID="{971365BA-075C-4980-BC3E-DB780EFCF0C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3FB0C41B-8881-4CA9-8967-818EF86F7AD4}" type="pres">
      <dgm:prSet presAssocID="{971365BA-075C-4980-BC3E-DB780EFCF0CE}" presName="spaceRect" presStyleCnt="0"/>
      <dgm:spPr/>
    </dgm:pt>
    <dgm:pt modelId="{97EE1E7D-79CB-437A-B1C6-0ED780068DEF}" type="pres">
      <dgm:prSet presAssocID="{971365BA-075C-4980-BC3E-DB780EFCF0CE}" presName="textRect" presStyleLbl="revTx" presStyleIdx="0" presStyleCnt="7">
        <dgm:presLayoutVars>
          <dgm:chMax val="1"/>
          <dgm:chPref val="1"/>
        </dgm:presLayoutVars>
      </dgm:prSet>
      <dgm:spPr/>
    </dgm:pt>
    <dgm:pt modelId="{1A2DE9F0-C43F-4B2C-95F6-7C251B0D18A7}" type="pres">
      <dgm:prSet presAssocID="{CA84B9E4-3599-4367-88D0-567FF7B3DB9E}" presName="sibTrans" presStyleCnt="0"/>
      <dgm:spPr/>
    </dgm:pt>
    <dgm:pt modelId="{66314D95-C210-4C0B-915E-CD70420AC55D}" type="pres">
      <dgm:prSet presAssocID="{F37751A3-ECBC-4E8B-8353-1C661F1A79A7}" presName="compNode" presStyleCnt="0"/>
      <dgm:spPr/>
    </dgm:pt>
    <dgm:pt modelId="{00FA455D-85B1-4FD0-8DB9-95954795C8B8}" type="pres">
      <dgm:prSet presAssocID="{F37751A3-ECBC-4E8B-8353-1C661F1A79A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582F1513-6A37-40A1-8C38-781097718AF7}" type="pres">
      <dgm:prSet presAssocID="{F37751A3-ECBC-4E8B-8353-1C661F1A79A7}" presName="spaceRect" presStyleCnt="0"/>
      <dgm:spPr/>
    </dgm:pt>
    <dgm:pt modelId="{1878C150-B9D8-4D42-963B-6D674203BB9D}" type="pres">
      <dgm:prSet presAssocID="{F37751A3-ECBC-4E8B-8353-1C661F1A79A7}" presName="textRect" presStyleLbl="revTx" presStyleIdx="1" presStyleCnt="7">
        <dgm:presLayoutVars>
          <dgm:chMax val="1"/>
          <dgm:chPref val="1"/>
        </dgm:presLayoutVars>
      </dgm:prSet>
      <dgm:spPr/>
    </dgm:pt>
    <dgm:pt modelId="{CFA3C4E1-4777-4D79-BB0E-BD4EC3034DEF}" type="pres">
      <dgm:prSet presAssocID="{8DF728EB-D107-4FDB-893E-F5443EE563F3}" presName="sibTrans" presStyleCnt="0"/>
      <dgm:spPr/>
    </dgm:pt>
    <dgm:pt modelId="{C7F29AEE-2A8F-4CA3-B522-E147F5F20CBF}" type="pres">
      <dgm:prSet presAssocID="{D5FA30D0-32D7-4891-84A1-35E4943AD9A9}" presName="compNode" presStyleCnt="0"/>
      <dgm:spPr/>
    </dgm:pt>
    <dgm:pt modelId="{DFB6CE38-F26B-4D0B-8A67-A0F28C7DC9F5}" type="pres">
      <dgm:prSet presAssocID="{D5FA30D0-32D7-4891-84A1-35E4943AD9A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ler"/>
        </a:ext>
      </dgm:extLst>
    </dgm:pt>
    <dgm:pt modelId="{4EE465E0-2CE9-4BF5-BA23-18C7FDB03AA9}" type="pres">
      <dgm:prSet presAssocID="{D5FA30D0-32D7-4891-84A1-35E4943AD9A9}" presName="spaceRect" presStyleCnt="0"/>
      <dgm:spPr/>
    </dgm:pt>
    <dgm:pt modelId="{95B80661-49A6-4DE8-B220-58B20DA0E2D6}" type="pres">
      <dgm:prSet presAssocID="{D5FA30D0-32D7-4891-84A1-35E4943AD9A9}" presName="textRect" presStyleLbl="revTx" presStyleIdx="2" presStyleCnt="7">
        <dgm:presLayoutVars>
          <dgm:chMax val="1"/>
          <dgm:chPref val="1"/>
        </dgm:presLayoutVars>
      </dgm:prSet>
      <dgm:spPr/>
    </dgm:pt>
    <dgm:pt modelId="{27604A21-37FB-433D-ACF6-3AF00ECAD0F0}" type="pres">
      <dgm:prSet presAssocID="{47AC87DB-69D6-4E92-A363-CF726C25A730}" presName="sibTrans" presStyleCnt="0"/>
      <dgm:spPr/>
    </dgm:pt>
    <dgm:pt modelId="{4B7DA309-731A-435B-A962-4FCD3E1481D6}" type="pres">
      <dgm:prSet presAssocID="{22FA227C-6611-46F5-A02D-6B2516E073A7}" presName="compNode" presStyleCnt="0"/>
      <dgm:spPr/>
    </dgm:pt>
    <dgm:pt modelId="{803BA85A-7A89-4AEB-B3BB-53A869209621}" type="pres">
      <dgm:prSet presAssocID="{22FA227C-6611-46F5-A02D-6B2516E073A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phones"/>
        </a:ext>
      </dgm:extLst>
    </dgm:pt>
    <dgm:pt modelId="{9DA690F6-AE88-4DD4-BA6B-1B4F92B2084B}" type="pres">
      <dgm:prSet presAssocID="{22FA227C-6611-46F5-A02D-6B2516E073A7}" presName="spaceRect" presStyleCnt="0"/>
      <dgm:spPr/>
    </dgm:pt>
    <dgm:pt modelId="{4131A814-4094-4004-B5E1-DD7B7C62AE87}" type="pres">
      <dgm:prSet presAssocID="{22FA227C-6611-46F5-A02D-6B2516E073A7}" presName="textRect" presStyleLbl="revTx" presStyleIdx="3" presStyleCnt="7">
        <dgm:presLayoutVars>
          <dgm:chMax val="1"/>
          <dgm:chPref val="1"/>
        </dgm:presLayoutVars>
      </dgm:prSet>
      <dgm:spPr/>
    </dgm:pt>
    <dgm:pt modelId="{3CD7617D-66D3-4407-BF68-041F1DA7B112}" type="pres">
      <dgm:prSet presAssocID="{58040422-2853-4C75-888C-9C519B22EDB3}" presName="sibTrans" presStyleCnt="0"/>
      <dgm:spPr/>
    </dgm:pt>
    <dgm:pt modelId="{646D1892-966A-4AD0-B904-D52F68FF7039}" type="pres">
      <dgm:prSet presAssocID="{BDEFB779-6ACC-45CB-A002-23C7EAC2054D}" presName="compNode" presStyleCnt="0"/>
      <dgm:spPr/>
    </dgm:pt>
    <dgm:pt modelId="{CFD45741-10D3-49BF-8505-05FD5850773A}" type="pres">
      <dgm:prSet presAssocID="{BDEFB779-6ACC-45CB-A002-23C7EAC2054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umbbell"/>
        </a:ext>
      </dgm:extLst>
    </dgm:pt>
    <dgm:pt modelId="{26E966ED-587C-45F7-97CA-2463D652E627}" type="pres">
      <dgm:prSet presAssocID="{BDEFB779-6ACC-45CB-A002-23C7EAC2054D}" presName="spaceRect" presStyleCnt="0"/>
      <dgm:spPr/>
    </dgm:pt>
    <dgm:pt modelId="{E8516E14-A148-4DD2-9D55-0A4552CC5700}" type="pres">
      <dgm:prSet presAssocID="{BDEFB779-6ACC-45CB-A002-23C7EAC2054D}" presName="textRect" presStyleLbl="revTx" presStyleIdx="4" presStyleCnt="7">
        <dgm:presLayoutVars>
          <dgm:chMax val="1"/>
          <dgm:chPref val="1"/>
        </dgm:presLayoutVars>
      </dgm:prSet>
      <dgm:spPr/>
    </dgm:pt>
    <dgm:pt modelId="{1A25E729-2599-4CBE-A0C7-8CCF0D9C0060}" type="pres">
      <dgm:prSet presAssocID="{AF95086F-12F6-4324-B1AB-4B9E7033B4E2}" presName="sibTrans" presStyleCnt="0"/>
      <dgm:spPr/>
    </dgm:pt>
    <dgm:pt modelId="{90CD60FC-093F-47CD-BC7B-B2E4A7FD6319}" type="pres">
      <dgm:prSet presAssocID="{2BCE5C6F-C757-4471-97E5-9D535AA27809}" presName="compNode" presStyleCnt="0"/>
      <dgm:spPr/>
    </dgm:pt>
    <dgm:pt modelId="{A5744BBB-C5EC-4944-8BA4-6BB7849D481B}" type="pres">
      <dgm:prSet presAssocID="{2BCE5C6F-C757-4471-97E5-9D535AA2780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onitor"/>
        </a:ext>
      </dgm:extLst>
    </dgm:pt>
    <dgm:pt modelId="{4F812E46-76AE-4D02-AFF2-C5908085F8CB}" type="pres">
      <dgm:prSet presAssocID="{2BCE5C6F-C757-4471-97E5-9D535AA27809}" presName="spaceRect" presStyleCnt="0"/>
      <dgm:spPr/>
    </dgm:pt>
    <dgm:pt modelId="{FD6EE3C9-D9FB-495D-BDDA-288B4BD4981A}" type="pres">
      <dgm:prSet presAssocID="{2BCE5C6F-C757-4471-97E5-9D535AA27809}" presName="textRect" presStyleLbl="revTx" presStyleIdx="5" presStyleCnt="7">
        <dgm:presLayoutVars>
          <dgm:chMax val="1"/>
          <dgm:chPref val="1"/>
        </dgm:presLayoutVars>
      </dgm:prSet>
      <dgm:spPr/>
    </dgm:pt>
    <dgm:pt modelId="{EE0F6141-FEB9-492A-A99E-56A9840E0806}" type="pres">
      <dgm:prSet presAssocID="{7567B43D-6186-4A18-96F9-E4D9345A7DE7}" presName="sibTrans" presStyleCnt="0"/>
      <dgm:spPr/>
    </dgm:pt>
    <dgm:pt modelId="{85CF30FB-8C4C-45C4-9C7C-D6A9B466025D}" type="pres">
      <dgm:prSet presAssocID="{04CB4C87-DC65-4FAA-ADB9-0813C581A344}" presName="compNode" presStyleCnt="0"/>
      <dgm:spPr/>
    </dgm:pt>
    <dgm:pt modelId="{CB093D75-BA64-4399-853C-651C3DD762A3}" type="pres">
      <dgm:prSet presAssocID="{04CB4C87-DC65-4FAA-ADB9-0813C581A344}"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ears"/>
        </a:ext>
      </dgm:extLst>
    </dgm:pt>
    <dgm:pt modelId="{04CDE016-5A70-42B1-A6D6-89F568F276E3}" type="pres">
      <dgm:prSet presAssocID="{04CB4C87-DC65-4FAA-ADB9-0813C581A344}" presName="spaceRect" presStyleCnt="0"/>
      <dgm:spPr/>
    </dgm:pt>
    <dgm:pt modelId="{394C8B9B-887F-4C7F-8DDD-87BA23788FEE}" type="pres">
      <dgm:prSet presAssocID="{04CB4C87-DC65-4FAA-ADB9-0813C581A344}" presName="textRect" presStyleLbl="revTx" presStyleIdx="6" presStyleCnt="7">
        <dgm:presLayoutVars>
          <dgm:chMax val="1"/>
          <dgm:chPref val="1"/>
        </dgm:presLayoutVars>
      </dgm:prSet>
      <dgm:spPr/>
    </dgm:pt>
  </dgm:ptLst>
  <dgm:cxnLst>
    <dgm:cxn modelId="{C4C0BB0F-CECF-43AE-A414-9912A9B72C78}" srcId="{322EFADF-F09E-4C99-B443-3B71E92D416B}" destId="{971365BA-075C-4980-BC3E-DB780EFCF0CE}" srcOrd="0" destOrd="0" parTransId="{691B44F1-D1D3-4DF0-ABCE-6EF2096EF782}" sibTransId="{CA84B9E4-3599-4367-88D0-567FF7B3DB9E}"/>
    <dgm:cxn modelId="{5527E92E-C996-49F9-A90C-5ABFE2578456}" type="presOf" srcId="{04CB4C87-DC65-4FAA-ADB9-0813C581A344}" destId="{394C8B9B-887F-4C7F-8DDD-87BA23788FEE}" srcOrd="0" destOrd="0" presId="urn:microsoft.com/office/officeart/2018/2/layout/IconLabelList"/>
    <dgm:cxn modelId="{E1056C34-E50C-46FB-B5EF-6A41DC949062}" type="presOf" srcId="{D5FA30D0-32D7-4891-84A1-35E4943AD9A9}" destId="{95B80661-49A6-4DE8-B220-58B20DA0E2D6}" srcOrd="0" destOrd="0" presId="urn:microsoft.com/office/officeart/2018/2/layout/IconLabelList"/>
    <dgm:cxn modelId="{2CA13F3C-22DB-458E-B4B4-83BCA04D73B1}" srcId="{322EFADF-F09E-4C99-B443-3B71E92D416B}" destId="{F37751A3-ECBC-4E8B-8353-1C661F1A79A7}" srcOrd="1" destOrd="0" parTransId="{A3C7F688-7329-4FA6-8AE4-B6DE0EC13E9B}" sibTransId="{8DF728EB-D107-4FDB-893E-F5443EE563F3}"/>
    <dgm:cxn modelId="{4BD67345-DFFB-495C-A09F-9B2D1C7BDE6E}" type="presOf" srcId="{BDEFB779-6ACC-45CB-A002-23C7EAC2054D}" destId="{E8516E14-A148-4DD2-9D55-0A4552CC5700}" srcOrd="0" destOrd="0" presId="urn:microsoft.com/office/officeart/2018/2/layout/IconLabelList"/>
    <dgm:cxn modelId="{98BF6B48-7121-4823-9767-9D49D46D0A4C}" srcId="{322EFADF-F09E-4C99-B443-3B71E92D416B}" destId="{04CB4C87-DC65-4FAA-ADB9-0813C581A344}" srcOrd="6" destOrd="0" parTransId="{CE0C173E-E0C2-4E24-BCB9-66BE8645499F}" sibTransId="{300D513D-2C21-4D0A-86DD-003BCF720A75}"/>
    <dgm:cxn modelId="{37FB4A51-97F4-46E9-88FC-D1CBBACC40C4}" srcId="{322EFADF-F09E-4C99-B443-3B71E92D416B}" destId="{2BCE5C6F-C757-4471-97E5-9D535AA27809}" srcOrd="5" destOrd="0" parTransId="{015B7E82-7854-4C41-9EDD-EA3E937D4578}" sibTransId="{7567B43D-6186-4A18-96F9-E4D9345A7DE7}"/>
    <dgm:cxn modelId="{F2CA4553-FE38-46DD-8864-717006B74665}" type="presOf" srcId="{22FA227C-6611-46F5-A02D-6B2516E073A7}" destId="{4131A814-4094-4004-B5E1-DD7B7C62AE87}" srcOrd="0" destOrd="0" presId="urn:microsoft.com/office/officeart/2018/2/layout/IconLabelList"/>
    <dgm:cxn modelId="{5D375873-3AA2-4E85-A635-2B73D0FA734B}" srcId="{322EFADF-F09E-4C99-B443-3B71E92D416B}" destId="{BDEFB779-6ACC-45CB-A002-23C7EAC2054D}" srcOrd="4" destOrd="0" parTransId="{FC1B4AE5-BBF0-474A-A05F-ECB9F3ABFA61}" sibTransId="{AF95086F-12F6-4324-B1AB-4B9E7033B4E2}"/>
    <dgm:cxn modelId="{98950B7B-4DB0-4B1B-BB9F-35E98259E21B}" type="presOf" srcId="{322EFADF-F09E-4C99-B443-3B71E92D416B}" destId="{A54F3676-DC34-459C-9D2F-240D1E12F4C5}" srcOrd="0" destOrd="0" presId="urn:microsoft.com/office/officeart/2018/2/layout/IconLabelList"/>
    <dgm:cxn modelId="{01516A8C-AED5-4E42-866A-4385B20FB89B}" srcId="{322EFADF-F09E-4C99-B443-3B71E92D416B}" destId="{D5FA30D0-32D7-4891-84A1-35E4943AD9A9}" srcOrd="2" destOrd="0" parTransId="{68DEEEE3-02A1-4F5C-8156-E9F33D890728}" sibTransId="{47AC87DB-69D6-4E92-A363-CF726C25A730}"/>
    <dgm:cxn modelId="{8997B8A6-369F-4B11-960A-9AE85AEA0D97}" type="presOf" srcId="{F37751A3-ECBC-4E8B-8353-1C661F1A79A7}" destId="{1878C150-B9D8-4D42-963B-6D674203BB9D}" srcOrd="0" destOrd="0" presId="urn:microsoft.com/office/officeart/2018/2/layout/IconLabelList"/>
    <dgm:cxn modelId="{F98473CE-553E-4F28-851E-3E291F2774D1}" type="presOf" srcId="{2BCE5C6F-C757-4471-97E5-9D535AA27809}" destId="{FD6EE3C9-D9FB-495D-BDDA-288B4BD4981A}" srcOrd="0" destOrd="0" presId="urn:microsoft.com/office/officeart/2018/2/layout/IconLabelList"/>
    <dgm:cxn modelId="{693109D9-1794-49B9-8FDF-2C790F9F33C0}" srcId="{322EFADF-F09E-4C99-B443-3B71E92D416B}" destId="{22FA227C-6611-46F5-A02D-6B2516E073A7}" srcOrd="3" destOrd="0" parTransId="{F9F705E7-2C1A-45FF-8416-C787C58C537A}" sibTransId="{58040422-2853-4C75-888C-9C519B22EDB3}"/>
    <dgm:cxn modelId="{BCA3F0EE-0F59-499A-9259-A47C69649F85}" type="presOf" srcId="{971365BA-075C-4980-BC3E-DB780EFCF0CE}" destId="{97EE1E7D-79CB-437A-B1C6-0ED780068DEF}" srcOrd="0" destOrd="0" presId="urn:microsoft.com/office/officeart/2018/2/layout/IconLabelList"/>
    <dgm:cxn modelId="{FA92AC33-E31A-41EF-A4FA-E9BA7469D9EC}" type="presParOf" srcId="{A54F3676-DC34-459C-9D2F-240D1E12F4C5}" destId="{8AB1E3CE-3CC1-435F-BF4C-0097618E4A74}" srcOrd="0" destOrd="0" presId="urn:microsoft.com/office/officeart/2018/2/layout/IconLabelList"/>
    <dgm:cxn modelId="{8D929A7F-4CC2-4CC3-BAB0-34B174BBC220}" type="presParOf" srcId="{8AB1E3CE-3CC1-435F-BF4C-0097618E4A74}" destId="{7C2DA4D0-EADC-4F07-B57D-25E6EDE28C17}" srcOrd="0" destOrd="0" presId="urn:microsoft.com/office/officeart/2018/2/layout/IconLabelList"/>
    <dgm:cxn modelId="{0DBEDAB0-F0D0-4D73-B1D8-391641B64A81}" type="presParOf" srcId="{8AB1E3CE-3CC1-435F-BF4C-0097618E4A74}" destId="{3FB0C41B-8881-4CA9-8967-818EF86F7AD4}" srcOrd="1" destOrd="0" presId="urn:microsoft.com/office/officeart/2018/2/layout/IconLabelList"/>
    <dgm:cxn modelId="{308E922A-37A1-44F0-A158-47B4FA4A174E}" type="presParOf" srcId="{8AB1E3CE-3CC1-435F-BF4C-0097618E4A74}" destId="{97EE1E7D-79CB-437A-B1C6-0ED780068DEF}" srcOrd="2" destOrd="0" presId="urn:microsoft.com/office/officeart/2018/2/layout/IconLabelList"/>
    <dgm:cxn modelId="{0401B784-DBF4-42F8-99B5-7B37D26AE21F}" type="presParOf" srcId="{A54F3676-DC34-459C-9D2F-240D1E12F4C5}" destId="{1A2DE9F0-C43F-4B2C-95F6-7C251B0D18A7}" srcOrd="1" destOrd="0" presId="urn:microsoft.com/office/officeart/2018/2/layout/IconLabelList"/>
    <dgm:cxn modelId="{73EC495A-BFE6-49CE-BA2B-38E10A28A527}" type="presParOf" srcId="{A54F3676-DC34-459C-9D2F-240D1E12F4C5}" destId="{66314D95-C210-4C0B-915E-CD70420AC55D}" srcOrd="2" destOrd="0" presId="urn:microsoft.com/office/officeart/2018/2/layout/IconLabelList"/>
    <dgm:cxn modelId="{4E6CEAE8-0884-4C0A-A7A1-C3A2DD2A46D0}" type="presParOf" srcId="{66314D95-C210-4C0B-915E-CD70420AC55D}" destId="{00FA455D-85B1-4FD0-8DB9-95954795C8B8}" srcOrd="0" destOrd="0" presId="urn:microsoft.com/office/officeart/2018/2/layout/IconLabelList"/>
    <dgm:cxn modelId="{15F4713F-0CFC-4621-8C90-B9875C632800}" type="presParOf" srcId="{66314D95-C210-4C0B-915E-CD70420AC55D}" destId="{582F1513-6A37-40A1-8C38-781097718AF7}" srcOrd="1" destOrd="0" presId="urn:microsoft.com/office/officeart/2018/2/layout/IconLabelList"/>
    <dgm:cxn modelId="{F09874E3-C1AB-4A33-BA95-F3099E62B198}" type="presParOf" srcId="{66314D95-C210-4C0B-915E-CD70420AC55D}" destId="{1878C150-B9D8-4D42-963B-6D674203BB9D}" srcOrd="2" destOrd="0" presId="urn:microsoft.com/office/officeart/2018/2/layout/IconLabelList"/>
    <dgm:cxn modelId="{6B703453-8930-4705-93CE-46532441F4D4}" type="presParOf" srcId="{A54F3676-DC34-459C-9D2F-240D1E12F4C5}" destId="{CFA3C4E1-4777-4D79-BB0E-BD4EC3034DEF}" srcOrd="3" destOrd="0" presId="urn:microsoft.com/office/officeart/2018/2/layout/IconLabelList"/>
    <dgm:cxn modelId="{D54C7BAE-F207-4396-8882-4ED1A59921E5}" type="presParOf" srcId="{A54F3676-DC34-459C-9D2F-240D1E12F4C5}" destId="{C7F29AEE-2A8F-4CA3-B522-E147F5F20CBF}" srcOrd="4" destOrd="0" presId="urn:microsoft.com/office/officeart/2018/2/layout/IconLabelList"/>
    <dgm:cxn modelId="{55C0CC87-309F-47CA-8D7C-AED9346544F7}" type="presParOf" srcId="{C7F29AEE-2A8F-4CA3-B522-E147F5F20CBF}" destId="{DFB6CE38-F26B-4D0B-8A67-A0F28C7DC9F5}" srcOrd="0" destOrd="0" presId="urn:microsoft.com/office/officeart/2018/2/layout/IconLabelList"/>
    <dgm:cxn modelId="{BECD471F-B468-43B9-B930-C6EAFDA1A281}" type="presParOf" srcId="{C7F29AEE-2A8F-4CA3-B522-E147F5F20CBF}" destId="{4EE465E0-2CE9-4BF5-BA23-18C7FDB03AA9}" srcOrd="1" destOrd="0" presId="urn:microsoft.com/office/officeart/2018/2/layout/IconLabelList"/>
    <dgm:cxn modelId="{AA536414-0DB5-4AC6-B507-3FFC8054FE48}" type="presParOf" srcId="{C7F29AEE-2A8F-4CA3-B522-E147F5F20CBF}" destId="{95B80661-49A6-4DE8-B220-58B20DA0E2D6}" srcOrd="2" destOrd="0" presId="urn:microsoft.com/office/officeart/2018/2/layout/IconLabelList"/>
    <dgm:cxn modelId="{61F052A0-9F25-4C21-8025-764D71CD801A}" type="presParOf" srcId="{A54F3676-DC34-459C-9D2F-240D1E12F4C5}" destId="{27604A21-37FB-433D-ACF6-3AF00ECAD0F0}" srcOrd="5" destOrd="0" presId="urn:microsoft.com/office/officeart/2018/2/layout/IconLabelList"/>
    <dgm:cxn modelId="{DC915F15-D387-40A8-AB26-9491F3128156}" type="presParOf" srcId="{A54F3676-DC34-459C-9D2F-240D1E12F4C5}" destId="{4B7DA309-731A-435B-A962-4FCD3E1481D6}" srcOrd="6" destOrd="0" presId="urn:microsoft.com/office/officeart/2018/2/layout/IconLabelList"/>
    <dgm:cxn modelId="{F47B3903-A7FA-4C8D-A5FC-88324878A546}" type="presParOf" srcId="{4B7DA309-731A-435B-A962-4FCD3E1481D6}" destId="{803BA85A-7A89-4AEB-B3BB-53A869209621}" srcOrd="0" destOrd="0" presId="urn:microsoft.com/office/officeart/2018/2/layout/IconLabelList"/>
    <dgm:cxn modelId="{9AB29BAA-561E-4C4C-9F62-D64DBEF0D382}" type="presParOf" srcId="{4B7DA309-731A-435B-A962-4FCD3E1481D6}" destId="{9DA690F6-AE88-4DD4-BA6B-1B4F92B2084B}" srcOrd="1" destOrd="0" presId="urn:microsoft.com/office/officeart/2018/2/layout/IconLabelList"/>
    <dgm:cxn modelId="{2418DC76-7191-4D9B-85DD-29C619F4EE0C}" type="presParOf" srcId="{4B7DA309-731A-435B-A962-4FCD3E1481D6}" destId="{4131A814-4094-4004-B5E1-DD7B7C62AE87}" srcOrd="2" destOrd="0" presId="urn:microsoft.com/office/officeart/2018/2/layout/IconLabelList"/>
    <dgm:cxn modelId="{50844107-351E-4259-A681-27F5B9A4E0CC}" type="presParOf" srcId="{A54F3676-DC34-459C-9D2F-240D1E12F4C5}" destId="{3CD7617D-66D3-4407-BF68-041F1DA7B112}" srcOrd="7" destOrd="0" presId="urn:microsoft.com/office/officeart/2018/2/layout/IconLabelList"/>
    <dgm:cxn modelId="{47BA8E42-ED2D-4804-B297-037FD48CA620}" type="presParOf" srcId="{A54F3676-DC34-459C-9D2F-240D1E12F4C5}" destId="{646D1892-966A-4AD0-B904-D52F68FF7039}" srcOrd="8" destOrd="0" presId="urn:microsoft.com/office/officeart/2018/2/layout/IconLabelList"/>
    <dgm:cxn modelId="{598A7AFB-E1BB-4BBA-BAE0-62D2667E5001}" type="presParOf" srcId="{646D1892-966A-4AD0-B904-D52F68FF7039}" destId="{CFD45741-10D3-49BF-8505-05FD5850773A}" srcOrd="0" destOrd="0" presId="urn:microsoft.com/office/officeart/2018/2/layout/IconLabelList"/>
    <dgm:cxn modelId="{91C984DC-80D3-4A4A-A00E-9E3EB3D675DE}" type="presParOf" srcId="{646D1892-966A-4AD0-B904-D52F68FF7039}" destId="{26E966ED-587C-45F7-97CA-2463D652E627}" srcOrd="1" destOrd="0" presId="urn:microsoft.com/office/officeart/2018/2/layout/IconLabelList"/>
    <dgm:cxn modelId="{D787A80C-E4F4-47C9-B4D9-7A0C78580619}" type="presParOf" srcId="{646D1892-966A-4AD0-B904-D52F68FF7039}" destId="{E8516E14-A148-4DD2-9D55-0A4552CC5700}" srcOrd="2" destOrd="0" presId="urn:microsoft.com/office/officeart/2018/2/layout/IconLabelList"/>
    <dgm:cxn modelId="{8CF805B1-85DC-4B21-87FD-B12DBA4B44D7}" type="presParOf" srcId="{A54F3676-DC34-459C-9D2F-240D1E12F4C5}" destId="{1A25E729-2599-4CBE-A0C7-8CCF0D9C0060}" srcOrd="9" destOrd="0" presId="urn:microsoft.com/office/officeart/2018/2/layout/IconLabelList"/>
    <dgm:cxn modelId="{E243A034-1C72-4E49-9AC6-782C83A288B2}" type="presParOf" srcId="{A54F3676-DC34-459C-9D2F-240D1E12F4C5}" destId="{90CD60FC-093F-47CD-BC7B-B2E4A7FD6319}" srcOrd="10" destOrd="0" presId="urn:microsoft.com/office/officeart/2018/2/layout/IconLabelList"/>
    <dgm:cxn modelId="{39B85FFC-EE0C-40C2-8F3C-EF332638AFA2}" type="presParOf" srcId="{90CD60FC-093F-47CD-BC7B-B2E4A7FD6319}" destId="{A5744BBB-C5EC-4944-8BA4-6BB7849D481B}" srcOrd="0" destOrd="0" presId="urn:microsoft.com/office/officeart/2018/2/layout/IconLabelList"/>
    <dgm:cxn modelId="{776DB701-ACA8-4D25-AB25-06B1E65DE1FB}" type="presParOf" srcId="{90CD60FC-093F-47CD-BC7B-B2E4A7FD6319}" destId="{4F812E46-76AE-4D02-AFF2-C5908085F8CB}" srcOrd="1" destOrd="0" presId="urn:microsoft.com/office/officeart/2018/2/layout/IconLabelList"/>
    <dgm:cxn modelId="{73786C0E-FFFA-4C07-B2A9-05F7EDB1ED23}" type="presParOf" srcId="{90CD60FC-093F-47CD-BC7B-B2E4A7FD6319}" destId="{FD6EE3C9-D9FB-495D-BDDA-288B4BD4981A}" srcOrd="2" destOrd="0" presId="urn:microsoft.com/office/officeart/2018/2/layout/IconLabelList"/>
    <dgm:cxn modelId="{41D4146E-A9F2-42AE-A9A7-51B21E0291DA}" type="presParOf" srcId="{A54F3676-DC34-459C-9D2F-240D1E12F4C5}" destId="{EE0F6141-FEB9-492A-A99E-56A9840E0806}" srcOrd="11" destOrd="0" presId="urn:microsoft.com/office/officeart/2018/2/layout/IconLabelList"/>
    <dgm:cxn modelId="{6CB6EFE2-E911-402B-8931-7B22D5196689}" type="presParOf" srcId="{A54F3676-DC34-459C-9D2F-240D1E12F4C5}" destId="{85CF30FB-8C4C-45C4-9C7C-D6A9B466025D}" srcOrd="12" destOrd="0" presId="urn:microsoft.com/office/officeart/2018/2/layout/IconLabelList"/>
    <dgm:cxn modelId="{963B3972-26C2-43B4-8E47-97C4F71756C3}" type="presParOf" srcId="{85CF30FB-8C4C-45C4-9C7C-D6A9B466025D}" destId="{CB093D75-BA64-4399-853C-651C3DD762A3}" srcOrd="0" destOrd="0" presId="urn:microsoft.com/office/officeart/2018/2/layout/IconLabelList"/>
    <dgm:cxn modelId="{9AAF1D9F-329F-4F2C-83B2-FAD9AC64317A}" type="presParOf" srcId="{85CF30FB-8C4C-45C4-9C7C-D6A9B466025D}" destId="{04CDE016-5A70-42B1-A6D6-89F568F276E3}" srcOrd="1" destOrd="0" presId="urn:microsoft.com/office/officeart/2018/2/layout/IconLabelList"/>
    <dgm:cxn modelId="{514AEC8E-CE30-4ECE-AC69-86CCEEDFD505}" type="presParOf" srcId="{85CF30FB-8C4C-45C4-9C7C-D6A9B466025D}" destId="{394C8B9B-887F-4C7F-8DDD-87BA23788FE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DA4D0-EADC-4F07-B57D-25E6EDE28C17}">
      <dsp:nvSpPr>
        <dsp:cNvPr id="0" name=""/>
        <dsp:cNvSpPr/>
      </dsp:nvSpPr>
      <dsp:spPr>
        <a:xfrm>
          <a:off x="390755" y="1442990"/>
          <a:ext cx="637558" cy="6375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E1E7D-79CB-437A-B1C6-0ED780068DEF}">
      <dsp:nvSpPr>
        <dsp:cNvPr id="0" name=""/>
        <dsp:cNvSpPr/>
      </dsp:nvSpPr>
      <dsp:spPr>
        <a:xfrm>
          <a:off x="1136"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rgbClr val="FFFF00"/>
              </a:solidFill>
            </a:rPr>
            <a:t>GROWTH MINDSET</a:t>
          </a:r>
        </a:p>
      </dsp:txBody>
      <dsp:txXfrm>
        <a:off x="1136" y="2341629"/>
        <a:ext cx="1416796" cy="566718"/>
      </dsp:txXfrm>
    </dsp:sp>
    <dsp:sp modelId="{00FA455D-85B1-4FD0-8DB9-95954795C8B8}">
      <dsp:nvSpPr>
        <dsp:cNvPr id="0" name=""/>
        <dsp:cNvSpPr/>
      </dsp:nvSpPr>
      <dsp:spPr>
        <a:xfrm>
          <a:off x="2055491" y="1442990"/>
          <a:ext cx="637558" cy="6375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78C150-B9D8-4D42-963B-6D674203BB9D}">
      <dsp:nvSpPr>
        <dsp:cNvPr id="0" name=""/>
        <dsp:cNvSpPr/>
      </dsp:nvSpPr>
      <dsp:spPr>
        <a:xfrm>
          <a:off x="1665872"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solidFill>
                <a:srgbClr val="FFFF00"/>
              </a:solidFill>
            </a:rPr>
            <a:t>GROWTH </a:t>
          </a:r>
        </a:p>
        <a:p>
          <a:pPr marL="0" lvl="0" indent="0" algn="ctr" defTabSz="711200">
            <a:lnSpc>
              <a:spcPct val="100000"/>
            </a:lnSpc>
            <a:spcBef>
              <a:spcPct val="0"/>
            </a:spcBef>
            <a:spcAft>
              <a:spcPct val="35000"/>
            </a:spcAft>
            <a:buNone/>
          </a:pPr>
          <a:r>
            <a:rPr lang="en-US" sz="1600" b="1" kern="1200" dirty="0">
              <a:solidFill>
                <a:srgbClr val="FFFF00"/>
              </a:solidFill>
              <a:latin typeface="Calibri" panose="020F0502020204030204"/>
              <a:ea typeface="+mn-ea"/>
              <a:cs typeface="+mn-cs"/>
            </a:rPr>
            <a:t>TEAM</a:t>
          </a:r>
        </a:p>
      </dsp:txBody>
      <dsp:txXfrm>
        <a:off x="1665872" y="2341629"/>
        <a:ext cx="1416796" cy="566718"/>
      </dsp:txXfrm>
    </dsp:sp>
    <dsp:sp modelId="{DFB6CE38-F26B-4D0B-8A67-A0F28C7DC9F5}">
      <dsp:nvSpPr>
        <dsp:cNvPr id="0" name=""/>
        <dsp:cNvSpPr/>
      </dsp:nvSpPr>
      <dsp:spPr>
        <a:xfrm>
          <a:off x="3720227" y="1442990"/>
          <a:ext cx="637558" cy="6375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80661-49A6-4DE8-B220-58B20DA0E2D6}">
      <dsp:nvSpPr>
        <dsp:cNvPr id="0" name=""/>
        <dsp:cNvSpPr/>
      </dsp:nvSpPr>
      <dsp:spPr>
        <a:xfrm>
          <a:off x="3330608"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rgbClr val="FFFF00"/>
              </a:solidFill>
            </a:rPr>
            <a:t>MEASUREMENT</a:t>
          </a:r>
        </a:p>
      </dsp:txBody>
      <dsp:txXfrm>
        <a:off x="3330608" y="2341629"/>
        <a:ext cx="1416796" cy="566718"/>
      </dsp:txXfrm>
    </dsp:sp>
    <dsp:sp modelId="{803BA85A-7A89-4AEB-B3BB-53A869209621}">
      <dsp:nvSpPr>
        <dsp:cNvPr id="0" name=""/>
        <dsp:cNvSpPr/>
      </dsp:nvSpPr>
      <dsp:spPr>
        <a:xfrm>
          <a:off x="5384964" y="1442990"/>
          <a:ext cx="637558" cy="6375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31A814-4094-4004-B5E1-DD7B7C62AE87}">
      <dsp:nvSpPr>
        <dsp:cNvPr id="0" name=""/>
        <dsp:cNvSpPr/>
      </dsp:nvSpPr>
      <dsp:spPr>
        <a:xfrm>
          <a:off x="4995345"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rgbClr val="FFFF00"/>
              </a:solidFill>
            </a:rPr>
            <a:t>LISTEN TO YOUR MARKET</a:t>
          </a:r>
        </a:p>
      </dsp:txBody>
      <dsp:txXfrm>
        <a:off x="4995345" y="2341629"/>
        <a:ext cx="1416796" cy="566718"/>
      </dsp:txXfrm>
    </dsp:sp>
    <dsp:sp modelId="{CFD45741-10D3-49BF-8505-05FD5850773A}">
      <dsp:nvSpPr>
        <dsp:cNvPr id="0" name=""/>
        <dsp:cNvSpPr/>
      </dsp:nvSpPr>
      <dsp:spPr>
        <a:xfrm>
          <a:off x="7049700" y="1442990"/>
          <a:ext cx="637558" cy="6375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16E14-A148-4DD2-9D55-0A4552CC5700}">
      <dsp:nvSpPr>
        <dsp:cNvPr id="0" name=""/>
        <dsp:cNvSpPr/>
      </dsp:nvSpPr>
      <dsp:spPr>
        <a:xfrm>
          <a:off x="6660081"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rgbClr val="FFFF00"/>
              </a:solidFill>
            </a:rPr>
            <a:t>PRODUCT-MARKET FIT</a:t>
          </a:r>
        </a:p>
      </dsp:txBody>
      <dsp:txXfrm>
        <a:off x="6660081" y="2341629"/>
        <a:ext cx="1416796" cy="566718"/>
      </dsp:txXfrm>
    </dsp:sp>
    <dsp:sp modelId="{A5744BBB-C5EC-4944-8BA4-6BB7849D481B}">
      <dsp:nvSpPr>
        <dsp:cNvPr id="0" name=""/>
        <dsp:cNvSpPr/>
      </dsp:nvSpPr>
      <dsp:spPr>
        <a:xfrm>
          <a:off x="8714436" y="1442990"/>
          <a:ext cx="637558" cy="6375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6EE3C9-D9FB-495D-BDDA-288B4BD4981A}">
      <dsp:nvSpPr>
        <dsp:cNvPr id="0" name=""/>
        <dsp:cNvSpPr/>
      </dsp:nvSpPr>
      <dsp:spPr>
        <a:xfrm>
          <a:off x="8324817"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rgbClr val="FFFF00"/>
              </a:solidFill>
            </a:rPr>
            <a:t>RIGHT TRACTION CHANNELS</a:t>
          </a:r>
        </a:p>
      </dsp:txBody>
      <dsp:txXfrm>
        <a:off x="8324817" y="2341629"/>
        <a:ext cx="1416796" cy="566718"/>
      </dsp:txXfrm>
    </dsp:sp>
    <dsp:sp modelId="{CB093D75-BA64-4399-853C-651C3DD762A3}">
      <dsp:nvSpPr>
        <dsp:cNvPr id="0" name=""/>
        <dsp:cNvSpPr/>
      </dsp:nvSpPr>
      <dsp:spPr>
        <a:xfrm>
          <a:off x="10379173" y="1442990"/>
          <a:ext cx="637558" cy="6375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4C8B9B-887F-4C7F-8DDD-87BA23788FEE}">
      <dsp:nvSpPr>
        <dsp:cNvPr id="0" name=""/>
        <dsp:cNvSpPr/>
      </dsp:nvSpPr>
      <dsp:spPr>
        <a:xfrm>
          <a:off x="9989554" y="2341629"/>
          <a:ext cx="1416796" cy="56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dirty="0">
              <a:solidFill>
                <a:srgbClr val="FFFF00"/>
              </a:solidFill>
            </a:rPr>
            <a:t>OPTIMISATION</a:t>
          </a:r>
        </a:p>
      </dsp:txBody>
      <dsp:txXfrm>
        <a:off x="9989554" y="2341629"/>
        <a:ext cx="1416796" cy="566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EE52B-3EFE-455E-BAA4-08BA8364CD87}" type="datetimeFigureOut">
              <a:rPr lang="en-IN" smtClean="0"/>
              <a:t>28-05-2021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255D4-FD15-474C-8B9A-93ED591B0377}" type="slidenum">
              <a:rPr lang="en-IN" smtClean="0"/>
              <a:t>‹#›</a:t>
            </a:fld>
            <a:endParaRPr lang="en-IN"/>
          </a:p>
        </p:txBody>
      </p:sp>
    </p:spTree>
    <p:extLst>
      <p:ext uri="{BB962C8B-B14F-4D97-AF65-F5344CB8AC3E}">
        <p14:creationId xmlns:p14="http://schemas.microsoft.com/office/powerpoint/2010/main" val="342032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2</a:t>
            </a:fld>
            <a:endParaRPr lang="en-IN"/>
          </a:p>
        </p:txBody>
      </p:sp>
    </p:spTree>
    <p:extLst>
      <p:ext uri="{BB962C8B-B14F-4D97-AF65-F5344CB8AC3E}">
        <p14:creationId xmlns:p14="http://schemas.microsoft.com/office/powerpoint/2010/main" val="3762060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r>
              <a:rPr lang="en-US" b="0" i="0" dirty="0">
                <a:solidFill>
                  <a:srgbClr val="333333"/>
                </a:solidFill>
                <a:effectLst/>
                <a:latin typeface="Source Sans Pro 2"/>
              </a:rPr>
              <a:t>Hotjar is a heatmapping tool. Hotjar gives you great insights into the behavior of your users through heatmaps and recordings of your website visitors in action.</a:t>
            </a:r>
          </a:p>
          <a:p>
            <a:pPr marL="228600" indent="-228600">
              <a:buFontTx/>
              <a:buAutoNum type="arabicPeriod"/>
            </a:pPr>
            <a:r>
              <a:rPr lang="en-US" dirty="0" err="1"/>
              <a:t>Landbot</a:t>
            </a:r>
            <a:r>
              <a:rPr lang="en-US" dirty="0"/>
              <a:t> gives you the possibility to quickly and easily create your own chatbot. </a:t>
            </a:r>
          </a:p>
          <a:p>
            <a:pPr marL="228600" indent="-228600">
              <a:buFontTx/>
              <a:buAutoNum type="arabicPeriod"/>
            </a:pPr>
            <a:r>
              <a:rPr lang="en-US" dirty="0"/>
              <a:t>Colibri.io is a tool for monitoring the internet. It gives you an idea of what people are saying about your product or any self-chosen subject, and it gives you the opportunity to approach these people. </a:t>
            </a:r>
          </a:p>
          <a:p>
            <a:pPr marL="228600" indent="-228600">
              <a:buFontTx/>
              <a:buAutoNum type="arabicPeriod"/>
            </a:pPr>
            <a:r>
              <a:rPr lang="en-US" dirty="0"/>
              <a:t>“Push notifications” is one of the latest channels in marketing since it became possible to send notifications without people having to download your app. If you install </a:t>
            </a:r>
            <a:r>
              <a:rPr lang="en-US" dirty="0" err="1"/>
              <a:t>PushCrew</a:t>
            </a:r>
            <a:r>
              <a:rPr lang="en-US" dirty="0"/>
              <a:t> on your website, you can send notifications to site-visitors about new offers, new blog posts or keep people informed about their order.</a:t>
            </a:r>
          </a:p>
          <a:p>
            <a:pPr marL="228600" indent="-228600">
              <a:buFontTx/>
              <a:buAutoNum type="arabicPeriod"/>
            </a:pPr>
            <a:r>
              <a:rPr lang="en-US" dirty="0"/>
              <a:t>Everyone knows the Booking.com-warnings, like “Only 2 rooms left in this hotel”, “76 others are looking at this hotel right now” and “Someone from Amsterdam has just booked this room”. Very annoying, but it does works to be honest. We call that the scarcity-principle or “Fear Of Missing Out” and that is exactly what this eponymous company does for you: notifications and </a:t>
            </a:r>
            <a:r>
              <a:rPr lang="en-US" dirty="0" err="1"/>
              <a:t>fomo</a:t>
            </a:r>
            <a:r>
              <a:rPr lang="en-US" dirty="0"/>
              <a:t>-statements.</a:t>
            </a:r>
          </a:p>
          <a:p>
            <a:pPr marL="228600" indent="-228600">
              <a:buFontTx/>
              <a:buAutoNum type="arabicPeriod"/>
            </a:pPr>
            <a:r>
              <a:rPr lang="en-US" dirty="0"/>
              <a:t>Hootsuite gives you the possibility to manage all your social media channels from one place.</a:t>
            </a:r>
          </a:p>
        </p:txBody>
      </p:sp>
      <p:sp>
        <p:nvSpPr>
          <p:cNvPr id="4" name="Slide Number Placeholder 3"/>
          <p:cNvSpPr>
            <a:spLocks noGrp="1"/>
          </p:cNvSpPr>
          <p:nvPr>
            <p:ph type="sldNum" sz="quarter" idx="5"/>
          </p:nvPr>
        </p:nvSpPr>
        <p:spPr/>
        <p:txBody>
          <a:bodyPr/>
          <a:lstStyle/>
          <a:p>
            <a:fld id="{485255D4-FD15-474C-8B9A-93ED591B0377}" type="slidenum">
              <a:rPr lang="en-IN" smtClean="0"/>
              <a:t>11</a:t>
            </a:fld>
            <a:endParaRPr lang="en-IN"/>
          </a:p>
        </p:txBody>
      </p:sp>
    </p:spTree>
    <p:extLst>
      <p:ext uri="{BB962C8B-B14F-4D97-AF65-F5344CB8AC3E}">
        <p14:creationId xmlns:p14="http://schemas.microsoft.com/office/powerpoint/2010/main" val="258252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12</a:t>
            </a:fld>
            <a:endParaRPr lang="en-IN"/>
          </a:p>
        </p:txBody>
      </p:sp>
    </p:spTree>
    <p:extLst>
      <p:ext uri="{BB962C8B-B14F-4D97-AF65-F5344CB8AC3E}">
        <p14:creationId xmlns:p14="http://schemas.microsoft.com/office/powerpoint/2010/main" val="1350892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ACACA"/>
                </a:solidFill>
                <a:effectLst/>
                <a:latin typeface="GalanoGrotesque"/>
              </a:rPr>
              <a:t>No one said that you should copy them to reach a certain success. </a:t>
            </a:r>
          </a:p>
          <a:p>
            <a:r>
              <a:rPr lang="en-US" b="0" i="0" dirty="0">
                <a:solidFill>
                  <a:srgbClr val="CACACA"/>
                </a:solidFill>
                <a:effectLst/>
                <a:latin typeface="GalanoGrotesque"/>
              </a:rPr>
              <a:t>Instead, take them as inspiration. </a:t>
            </a:r>
          </a:p>
          <a:p>
            <a:r>
              <a:rPr lang="en-US" b="0" i="0" dirty="0">
                <a:solidFill>
                  <a:srgbClr val="CACACA"/>
                </a:solidFill>
                <a:effectLst/>
                <a:latin typeface="GalanoGrotesque"/>
              </a:rPr>
              <a:t>These examples should inspire you to think differently and dare to experiment. </a:t>
            </a:r>
          </a:p>
          <a:p>
            <a:r>
              <a:rPr lang="en-US" b="0" i="0" dirty="0">
                <a:solidFill>
                  <a:srgbClr val="CACACA"/>
                </a:solidFill>
                <a:effectLst/>
                <a:latin typeface="GalanoGrotesque"/>
              </a:rPr>
              <a:t>As you know, in Growth hacking, there is no perfect recipe, only a never-ending circle of testing and learning.</a:t>
            </a:r>
          </a:p>
          <a:p>
            <a:endParaRPr lang="en-US" b="0" i="0" dirty="0">
              <a:solidFill>
                <a:srgbClr val="CACACA"/>
              </a:solidFill>
              <a:effectLst/>
              <a:latin typeface="GalanoGrotesque"/>
            </a:endParaRPr>
          </a:p>
          <a:p>
            <a:r>
              <a:rPr lang="en-US" b="0" i="0" dirty="0">
                <a:solidFill>
                  <a:srgbClr val="CACACA"/>
                </a:solidFill>
                <a:effectLst/>
                <a:latin typeface="GalanoGrotesque"/>
              </a:rPr>
              <a:t>Dropbox turned down a 9-digit acquisition offer from Steve Jobs. </a:t>
            </a: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13</a:t>
            </a:fld>
            <a:endParaRPr lang="en-IN"/>
          </a:p>
        </p:txBody>
      </p:sp>
    </p:spTree>
    <p:extLst>
      <p:ext uri="{BB962C8B-B14F-4D97-AF65-F5344CB8AC3E}">
        <p14:creationId xmlns:p14="http://schemas.microsoft.com/office/powerpoint/2010/main" val="3419830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14</a:t>
            </a:fld>
            <a:endParaRPr lang="en-IN"/>
          </a:p>
        </p:txBody>
      </p:sp>
    </p:spTree>
    <p:extLst>
      <p:ext uri="{BB962C8B-B14F-4D97-AF65-F5344CB8AC3E}">
        <p14:creationId xmlns:p14="http://schemas.microsoft.com/office/powerpoint/2010/main" val="328283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3D4C53"/>
                </a:solidFill>
                <a:effectLst/>
                <a:latin typeface="roboto slab"/>
              </a:rPr>
              <a:t>Stay up to date on the companies in which you ultimately would like to work.</a:t>
            </a:r>
          </a:p>
          <a:p>
            <a:pPr marL="0" indent="0">
              <a:buFontTx/>
              <a:buNone/>
            </a:pPr>
            <a:endParaRPr lang="en-US" b="0" i="0" dirty="0">
              <a:solidFill>
                <a:srgbClr val="3D4C53"/>
              </a:solidFill>
              <a:effectLst/>
              <a:latin typeface="roboto slab"/>
            </a:endParaRPr>
          </a:p>
          <a:p>
            <a:pPr marL="0" indent="0">
              <a:buFontTx/>
              <a:buNone/>
            </a:pPr>
            <a:r>
              <a:rPr lang="en-US" b="0" i="0" dirty="0">
                <a:solidFill>
                  <a:srgbClr val="3D4C53"/>
                </a:solidFill>
                <a:effectLst/>
                <a:latin typeface="roboto slab"/>
              </a:rPr>
              <a:t>Unintentionally get more than you give.</a:t>
            </a:r>
            <a:endParaRPr lang="en-IN" b="0" dirty="0"/>
          </a:p>
        </p:txBody>
      </p:sp>
      <p:sp>
        <p:nvSpPr>
          <p:cNvPr id="4" name="Slide Number Placeholder 3"/>
          <p:cNvSpPr>
            <a:spLocks noGrp="1"/>
          </p:cNvSpPr>
          <p:nvPr>
            <p:ph type="sldNum" sz="quarter" idx="5"/>
          </p:nvPr>
        </p:nvSpPr>
        <p:spPr/>
        <p:txBody>
          <a:bodyPr/>
          <a:lstStyle/>
          <a:p>
            <a:fld id="{485255D4-FD15-474C-8B9A-93ED591B0377}" type="slidenum">
              <a:rPr lang="en-IN" smtClean="0"/>
              <a:t>15</a:t>
            </a:fld>
            <a:endParaRPr lang="en-IN"/>
          </a:p>
        </p:txBody>
      </p:sp>
    </p:spTree>
    <p:extLst>
      <p:ext uri="{BB962C8B-B14F-4D97-AF65-F5344CB8AC3E}">
        <p14:creationId xmlns:p14="http://schemas.microsoft.com/office/powerpoint/2010/main" val="320807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16</a:t>
            </a:fld>
            <a:endParaRPr lang="en-IN"/>
          </a:p>
        </p:txBody>
      </p:sp>
    </p:spTree>
    <p:extLst>
      <p:ext uri="{BB962C8B-B14F-4D97-AF65-F5344CB8AC3E}">
        <p14:creationId xmlns:p14="http://schemas.microsoft.com/office/powerpoint/2010/main" val="1209035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17</a:t>
            </a:fld>
            <a:endParaRPr lang="en-IN"/>
          </a:p>
        </p:txBody>
      </p:sp>
    </p:spTree>
    <p:extLst>
      <p:ext uri="{BB962C8B-B14F-4D97-AF65-F5344CB8AC3E}">
        <p14:creationId xmlns:p14="http://schemas.microsoft.com/office/powerpoint/2010/main" val="110455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ACACA"/>
                </a:solidFill>
                <a:effectLst/>
                <a:latin typeface="GalanoGrotesque"/>
              </a:rPr>
              <a:t>If you ask 10 people the question “what is growth hacking” you will probably get 10 different answers. There’s still too much misconception or confusion (and fear) around this term. But in fact, it’s very simple: growth hacking is a data-driven methodology and collection of smart marketing techniques. They are focused on reaching scalable growth of businesses.</a:t>
            </a:r>
          </a:p>
          <a:p>
            <a:endParaRPr lang="en-US" b="0" i="0" dirty="0">
              <a:solidFill>
                <a:srgbClr val="CACACA"/>
              </a:solidFill>
              <a:effectLst/>
              <a:latin typeface="GalanoGrotesque"/>
            </a:endParaRPr>
          </a:p>
          <a:p>
            <a:r>
              <a:rPr lang="en-US" b="0" i="0" dirty="0">
                <a:solidFill>
                  <a:srgbClr val="60656F"/>
                </a:solidFill>
                <a:effectLst/>
                <a:latin typeface="proxima-nova"/>
              </a:rPr>
              <a:t>Many startups use Dave McClure’s “pirate funnel” as a recipe for growth. These are awareness, acquisition, activation, retention, referral, and revenue (AAARRR). Others include raising awareness as a key part of growth hacking. Either way, the point is to get traffic and visitors, turn visitors into users, and retain those users as happy customers.</a:t>
            </a: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3</a:t>
            </a:fld>
            <a:endParaRPr lang="en-IN"/>
          </a:p>
        </p:txBody>
      </p:sp>
    </p:spTree>
    <p:extLst>
      <p:ext uri="{BB962C8B-B14F-4D97-AF65-F5344CB8AC3E}">
        <p14:creationId xmlns:p14="http://schemas.microsoft.com/office/powerpoint/2010/main" val="409660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4</a:t>
            </a:fld>
            <a:endParaRPr lang="en-IN"/>
          </a:p>
        </p:txBody>
      </p:sp>
    </p:spTree>
    <p:extLst>
      <p:ext uri="{BB962C8B-B14F-4D97-AF65-F5344CB8AC3E}">
        <p14:creationId xmlns:p14="http://schemas.microsoft.com/office/powerpoint/2010/main" val="249685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 coined the term “Growth Hacking” to describe the sustainable growth approach used by hyper-growth companies like Facebook, Airbnb and Amazon.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05C59"/>
                </a:solidFill>
                <a:effectLst/>
                <a:latin typeface="gotham_book"/>
              </a:rPr>
              <a:t>He has directly led growth at Dropbox, LogMeIn, Lookout, and Eventbrite</a:t>
            </a:r>
            <a:endParaRPr lang="en-US" sz="1200" dirty="0"/>
          </a:p>
          <a:p>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5</a:t>
            </a:fld>
            <a:endParaRPr lang="en-IN"/>
          </a:p>
        </p:txBody>
      </p:sp>
    </p:spTree>
    <p:extLst>
      <p:ext uri="{BB962C8B-B14F-4D97-AF65-F5344CB8AC3E}">
        <p14:creationId xmlns:p14="http://schemas.microsoft.com/office/powerpoint/2010/main" val="131366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CACACA"/>
                </a:solidFill>
                <a:effectLst/>
                <a:latin typeface="GalanoGrotesque"/>
              </a:rPr>
              <a:t>Growth hackers trace their roots back to programming engineers. But they are much more than that. </a:t>
            </a:r>
          </a:p>
          <a:p>
            <a:pPr algn="l" fontAlgn="base"/>
            <a:r>
              <a:rPr lang="en-US" b="0" i="0" dirty="0">
                <a:solidFill>
                  <a:srgbClr val="CACACA"/>
                </a:solidFill>
                <a:effectLst/>
                <a:latin typeface="GalanoGrotesque"/>
              </a:rPr>
              <a:t>They are creative marketers, product managers, and data analysts as well. </a:t>
            </a:r>
          </a:p>
          <a:p>
            <a:pPr algn="l" fontAlgn="base"/>
            <a:r>
              <a:rPr lang="en-US" b="0" i="0" dirty="0">
                <a:solidFill>
                  <a:srgbClr val="CACACA"/>
                </a:solidFill>
                <a:effectLst/>
                <a:latin typeface="GalanoGrotesque"/>
              </a:rPr>
              <a:t>They are focused on a singular goal: finding the most effective and efficient way to grow a business. </a:t>
            </a:r>
          </a:p>
          <a:p>
            <a:pPr algn="l" fontAlgn="base"/>
            <a:r>
              <a:rPr lang="en-US" b="0" i="0" dirty="0">
                <a:solidFill>
                  <a:srgbClr val="CACACA"/>
                </a:solidFill>
                <a:effectLst/>
                <a:latin typeface="GalanoGrotesque"/>
              </a:rPr>
              <a:t>This often involves rapid experimentation across marketing channels, constant attention to product (re)development and an unending focus on building and engaging a company’s user base.</a:t>
            </a:r>
          </a:p>
          <a:p>
            <a:pPr algn="l" fontAlgn="base"/>
            <a:r>
              <a:rPr lang="en-US" b="0" i="0" dirty="0">
                <a:solidFill>
                  <a:srgbClr val="CACACA"/>
                </a:solidFill>
                <a:effectLst/>
                <a:latin typeface="GalanoGrotesque"/>
              </a:rPr>
              <a:t>Most importantly, every decision a growth hacker makes is based on data. </a:t>
            </a:r>
          </a:p>
          <a:p>
            <a:pPr algn="l" fontAlgn="base"/>
            <a:r>
              <a:rPr lang="en-US" b="0" i="0" dirty="0">
                <a:solidFill>
                  <a:srgbClr val="CACACA"/>
                </a:solidFill>
                <a:effectLst/>
                <a:latin typeface="GalanoGrotesque"/>
              </a:rPr>
              <a:t>A growth hacker knows how and what to measure. They use analytics, landing pages, and A/B testing to understand their target customers’ habits and behavior. </a:t>
            </a:r>
          </a:p>
          <a:p>
            <a:pPr algn="l" fontAlgn="base"/>
            <a:r>
              <a:rPr lang="en-US" b="0" i="0" dirty="0">
                <a:solidFill>
                  <a:srgbClr val="CACACA"/>
                </a:solidFill>
                <a:effectLst/>
                <a:latin typeface="GalanoGrotesque"/>
              </a:rPr>
              <a:t>While they don’t make assumptions, they are instead obsessed with data, until they find the most effective solutions with the most potential for growth.</a:t>
            </a:r>
          </a:p>
          <a:p>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6</a:t>
            </a:fld>
            <a:endParaRPr lang="en-IN"/>
          </a:p>
        </p:txBody>
      </p:sp>
    </p:spTree>
    <p:extLst>
      <p:ext uri="{BB962C8B-B14F-4D97-AF65-F5344CB8AC3E}">
        <p14:creationId xmlns:p14="http://schemas.microsoft.com/office/powerpoint/2010/main" val="224980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745"/>
                </a:solidFill>
                <a:effectLst/>
                <a:latin typeface="Open Sans" panose="020B0604020202020204" pitchFamily="34" charset="0"/>
              </a:rPr>
              <a:t>Growth hackers experiment, test, and are always pushing limits with unconventional acquisition strategies. Growth hackers are often dancing with the devil</a:t>
            </a:r>
            <a:r>
              <a:rPr lang="en-US" b="1" i="0" dirty="0">
                <a:solidFill>
                  <a:srgbClr val="333745"/>
                </a:solidFill>
                <a:effectLst/>
                <a:latin typeface="Open Sans" panose="020B0604020202020204" pitchFamily="34" charset="0"/>
              </a:rPr>
              <a:t>,</a:t>
            </a:r>
            <a:r>
              <a:rPr lang="en-US" b="0" i="0" dirty="0">
                <a:solidFill>
                  <a:srgbClr val="333745"/>
                </a:solidFill>
                <a:effectLst/>
                <a:latin typeface="Open Sans" panose="020B0604020202020204" pitchFamily="34" charset="0"/>
              </a:rPr>
              <a:t> frolicking in grey hat territory where more established companies tend not to wander. They aren’t afraid to work around the system, hence the title “hacker”.</a:t>
            </a: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7</a:t>
            </a:fld>
            <a:endParaRPr lang="en-IN"/>
          </a:p>
        </p:txBody>
      </p:sp>
    </p:spTree>
    <p:extLst>
      <p:ext uri="{BB962C8B-B14F-4D97-AF65-F5344CB8AC3E}">
        <p14:creationId xmlns:p14="http://schemas.microsoft.com/office/powerpoint/2010/main" val="251046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8</a:t>
            </a:fld>
            <a:endParaRPr lang="en-IN"/>
          </a:p>
        </p:txBody>
      </p:sp>
    </p:spTree>
    <p:extLst>
      <p:ext uri="{BB962C8B-B14F-4D97-AF65-F5344CB8AC3E}">
        <p14:creationId xmlns:p14="http://schemas.microsoft.com/office/powerpoint/2010/main" val="329975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FFFFFF"/>
                </a:solidFill>
                <a:effectLst/>
                <a:latin typeface="Newzald"/>
              </a:rPr>
              <a:t>1. Achieving the growth mindset</a:t>
            </a:r>
          </a:p>
          <a:p>
            <a:pPr algn="l" fontAlgn="base"/>
            <a:r>
              <a:rPr lang="en-US" b="0" i="0" dirty="0">
                <a:solidFill>
                  <a:srgbClr val="CACACA"/>
                </a:solidFill>
                <a:effectLst/>
                <a:latin typeface="GalanoGrotesque"/>
              </a:rPr>
              <a:t>Growth hacking starts with the right mindset. for example, “to achieve 10 million in revenue by 2022”. It is very important that your Aim is measurable, achievable and straightforward so you can always keep it in mind letting it guide your team’s every move. </a:t>
            </a:r>
          </a:p>
          <a:p>
            <a:pPr algn="l" fontAlgn="base"/>
            <a:r>
              <a:rPr lang="en-US" b="0" i="0" dirty="0">
                <a:solidFill>
                  <a:srgbClr val="CACACA"/>
                </a:solidFill>
                <a:effectLst/>
                <a:latin typeface="GalanoGrotesque"/>
              </a:rPr>
              <a:t>One Metric that Matters (OMTM)</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rgbClr val="FFFFFF"/>
                </a:solidFill>
                <a:effectLst/>
                <a:latin typeface="Newzald"/>
              </a:rPr>
              <a:t>2. Building a growth team</a:t>
            </a:r>
          </a:p>
          <a:p>
            <a:r>
              <a:rPr lang="en-US" dirty="0"/>
              <a:t>No single person can be an expert in every area, which is why having a solid team is so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FFFFF"/>
                </a:solidFill>
                <a:effectLst/>
                <a:latin typeface="Newzald"/>
              </a:rPr>
              <a:t>3. Measurement, how and what?</a:t>
            </a:r>
          </a:p>
          <a:p>
            <a:r>
              <a:rPr lang="en-US" dirty="0"/>
              <a:t>Data collection and analysis is the optimum way to know what exactly correlates with success. It gives you a baseline to which you compare your performances as you experiment.</a:t>
            </a:r>
          </a:p>
          <a:p>
            <a:pPr marL="171450" indent="-171450">
              <a:buFontTx/>
              <a:buChar char="-"/>
            </a:pPr>
            <a:r>
              <a:rPr lang="en-IN" dirty="0"/>
              <a:t>Google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FFFFF"/>
                </a:solidFill>
                <a:effectLst/>
                <a:latin typeface="inherit"/>
              </a:rPr>
              <a:t>4. How to Listen to Your Market</a:t>
            </a:r>
            <a:endParaRPr lang="en-US" b="1" i="0" dirty="0">
              <a:solidFill>
                <a:srgbClr val="FFFFFF"/>
              </a:solidFill>
              <a:effectLst/>
              <a:latin typeface="Newza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FFFFF"/>
                </a:solidFill>
                <a:effectLst/>
                <a:latin typeface="inherit"/>
              </a:rPr>
              <a:t>5. The Product-Market Fit (P.M.F)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FFFFF"/>
                </a:solidFill>
                <a:effectLst/>
                <a:latin typeface="inherit"/>
              </a:rPr>
              <a:t>6. Use the right Traction Channels</a:t>
            </a:r>
            <a:endParaRPr lang="en-US" b="1" i="0" dirty="0">
              <a:solidFill>
                <a:srgbClr val="FFFFFF"/>
              </a:solidFill>
              <a:effectLst/>
              <a:latin typeface="Newza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FFFFF"/>
                </a:solidFill>
                <a:effectLst/>
                <a:latin typeface="Newzald"/>
              </a:rPr>
              <a:t>7. The Key to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FFFFFF"/>
              </a:solidFill>
              <a:effectLst/>
              <a:latin typeface="Newzald"/>
            </a:endParaRPr>
          </a:p>
          <a:p>
            <a:pPr marL="0" indent="0">
              <a:buFontTx/>
              <a:buNone/>
            </a:pPr>
            <a:endParaRPr lang="en-IN" dirty="0"/>
          </a:p>
          <a:p>
            <a:r>
              <a:rPr lang="en-US" dirty="0"/>
              <a:t>When Gmail launched, it used an invite-only system to drive growth, and it worked. The fear of missing out (FOMO) is a powerful marketing technique, and if you have a product people really want, they’ll respond to this type of marketing</a:t>
            </a:r>
          </a:p>
          <a:p>
            <a:endParaRPr lang="en-US" dirty="0"/>
          </a:p>
          <a:p>
            <a:r>
              <a:rPr lang="en-US" dirty="0"/>
              <a:t>Use this growth hack with caution, though. Google has used it again with other now-defunct products which turned out not to be popular (such as Buzz, Wave, and the almost unrecognizable Google+).</a:t>
            </a:r>
            <a:endParaRPr lang="en-IN" dirty="0"/>
          </a:p>
        </p:txBody>
      </p:sp>
      <p:sp>
        <p:nvSpPr>
          <p:cNvPr id="4" name="Slide Number Placeholder 3"/>
          <p:cNvSpPr>
            <a:spLocks noGrp="1"/>
          </p:cNvSpPr>
          <p:nvPr>
            <p:ph type="sldNum" sz="quarter" idx="5"/>
          </p:nvPr>
        </p:nvSpPr>
        <p:spPr/>
        <p:txBody>
          <a:bodyPr/>
          <a:lstStyle/>
          <a:p>
            <a:fld id="{485255D4-FD15-474C-8B9A-93ED591B0377}" type="slidenum">
              <a:rPr lang="en-IN" smtClean="0"/>
              <a:t>9</a:t>
            </a:fld>
            <a:endParaRPr lang="en-IN"/>
          </a:p>
        </p:txBody>
      </p:sp>
    </p:spTree>
    <p:extLst>
      <p:ext uri="{BB962C8B-B14F-4D97-AF65-F5344CB8AC3E}">
        <p14:creationId xmlns:p14="http://schemas.microsoft.com/office/powerpoint/2010/main" val="77976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Clickbaits</a:t>
            </a:r>
            <a:r>
              <a:rPr lang="en-US" dirty="0"/>
              <a:t> </a:t>
            </a:r>
            <a:r>
              <a:rPr lang="en-IN" dirty="0"/>
              <a:t>– data from Kaggle.com</a:t>
            </a:r>
            <a:endParaRPr lang="en-US" dirty="0"/>
          </a:p>
        </p:txBody>
      </p:sp>
      <p:sp>
        <p:nvSpPr>
          <p:cNvPr id="4" name="Slide Number Placeholder 3"/>
          <p:cNvSpPr>
            <a:spLocks noGrp="1"/>
          </p:cNvSpPr>
          <p:nvPr>
            <p:ph type="sldNum" sz="quarter" idx="5"/>
          </p:nvPr>
        </p:nvSpPr>
        <p:spPr/>
        <p:txBody>
          <a:bodyPr/>
          <a:lstStyle/>
          <a:p>
            <a:fld id="{485255D4-FD15-474C-8B9A-93ED591B0377}" type="slidenum">
              <a:rPr lang="en-IN" smtClean="0"/>
              <a:t>10</a:t>
            </a:fld>
            <a:endParaRPr lang="en-IN"/>
          </a:p>
        </p:txBody>
      </p:sp>
    </p:spTree>
    <p:extLst>
      <p:ext uri="{BB962C8B-B14F-4D97-AF65-F5344CB8AC3E}">
        <p14:creationId xmlns:p14="http://schemas.microsoft.com/office/powerpoint/2010/main" val="24675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14A3-4942-4E41-93F7-F3DA9FDD51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0A4AE5-3580-4F76-B35F-2D9E0CADE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EA81E5-CF62-4348-8951-92C998D69C84}"/>
              </a:ext>
            </a:extLst>
          </p:cNvPr>
          <p:cNvSpPr>
            <a:spLocks noGrp="1"/>
          </p:cNvSpPr>
          <p:nvPr>
            <p:ph type="dt" sz="half" idx="10"/>
          </p:nvPr>
        </p:nvSpPr>
        <p:spPr/>
        <p:txBody>
          <a:bodyPr/>
          <a:lstStyle/>
          <a:p>
            <a:fld id="{D9D035B0-08DE-4C49-ABCD-F082C46EF001}" type="datetime1">
              <a:rPr lang="en-IN" smtClean="0"/>
              <a:t>28-05-2021</a:t>
            </a:fld>
            <a:endParaRPr lang="en-IN"/>
          </a:p>
        </p:txBody>
      </p:sp>
      <p:sp>
        <p:nvSpPr>
          <p:cNvPr id="5" name="Footer Placeholder 4">
            <a:extLst>
              <a:ext uri="{FF2B5EF4-FFF2-40B4-BE49-F238E27FC236}">
                <a16:creationId xmlns:a16="http://schemas.microsoft.com/office/drawing/2014/main" id="{3224F52F-3586-4A63-A1D6-9438E2792E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3D64DE-B9AF-434B-BB37-F5B58FECF4B9}"/>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129289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9459-4E7F-4DAF-9F0B-FB3840C5241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86A2A8-3BD2-4D89-BCCC-7D805C690D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AB4A36-AA3A-44B8-A03C-7B8A3FBCEC7E}"/>
              </a:ext>
            </a:extLst>
          </p:cNvPr>
          <p:cNvSpPr>
            <a:spLocks noGrp="1"/>
          </p:cNvSpPr>
          <p:nvPr>
            <p:ph type="dt" sz="half" idx="10"/>
          </p:nvPr>
        </p:nvSpPr>
        <p:spPr/>
        <p:txBody>
          <a:bodyPr/>
          <a:lstStyle/>
          <a:p>
            <a:fld id="{A8E56168-04A0-43E3-88D6-B8B36B3B0C6B}" type="datetime1">
              <a:rPr lang="en-IN" smtClean="0"/>
              <a:t>28-05-2021</a:t>
            </a:fld>
            <a:endParaRPr lang="en-IN"/>
          </a:p>
        </p:txBody>
      </p:sp>
      <p:sp>
        <p:nvSpPr>
          <p:cNvPr id="5" name="Footer Placeholder 4">
            <a:extLst>
              <a:ext uri="{FF2B5EF4-FFF2-40B4-BE49-F238E27FC236}">
                <a16:creationId xmlns:a16="http://schemas.microsoft.com/office/drawing/2014/main" id="{F54AA253-D249-4D7A-9C21-79ED00212E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F9EA8E-041E-4761-BCA9-57C35CB8C07D}"/>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423083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5B971C-FE5C-406C-AEA5-90F684074C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5767CF-2E61-4C62-BCBE-1256F3C9A4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B68C-B551-4369-9D3C-D7E3DF669ADF}"/>
              </a:ext>
            </a:extLst>
          </p:cNvPr>
          <p:cNvSpPr>
            <a:spLocks noGrp="1"/>
          </p:cNvSpPr>
          <p:nvPr>
            <p:ph type="dt" sz="half" idx="10"/>
          </p:nvPr>
        </p:nvSpPr>
        <p:spPr/>
        <p:txBody>
          <a:bodyPr/>
          <a:lstStyle/>
          <a:p>
            <a:fld id="{23E3C53F-5A32-4353-90CD-E368B858353C}" type="datetime1">
              <a:rPr lang="en-IN" smtClean="0"/>
              <a:t>28-05-2021</a:t>
            </a:fld>
            <a:endParaRPr lang="en-IN"/>
          </a:p>
        </p:txBody>
      </p:sp>
      <p:sp>
        <p:nvSpPr>
          <p:cNvPr id="5" name="Footer Placeholder 4">
            <a:extLst>
              <a:ext uri="{FF2B5EF4-FFF2-40B4-BE49-F238E27FC236}">
                <a16:creationId xmlns:a16="http://schemas.microsoft.com/office/drawing/2014/main" id="{C8D28CE7-FB64-4C6F-886E-8BCA0DF64F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7BED9D-4955-4F39-BFB4-55B6406440AD}"/>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3027446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2398-861D-492C-A621-6CC5DB04C1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FD8C75-CF54-4A4C-B40C-019F8387B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0D587B-4FD7-4DEB-A2B6-6E640CB4018C}"/>
              </a:ext>
            </a:extLst>
          </p:cNvPr>
          <p:cNvSpPr>
            <a:spLocks noGrp="1"/>
          </p:cNvSpPr>
          <p:nvPr>
            <p:ph type="dt" sz="half" idx="10"/>
          </p:nvPr>
        </p:nvSpPr>
        <p:spPr/>
        <p:txBody>
          <a:bodyPr/>
          <a:lstStyle/>
          <a:p>
            <a:fld id="{7C2D102F-FE79-4612-B9E7-3060BAD1B52C}" type="datetime1">
              <a:rPr lang="en-IN" smtClean="0"/>
              <a:t>28-05-2021</a:t>
            </a:fld>
            <a:endParaRPr lang="en-IN"/>
          </a:p>
        </p:txBody>
      </p:sp>
      <p:sp>
        <p:nvSpPr>
          <p:cNvPr id="5" name="Footer Placeholder 4">
            <a:extLst>
              <a:ext uri="{FF2B5EF4-FFF2-40B4-BE49-F238E27FC236}">
                <a16:creationId xmlns:a16="http://schemas.microsoft.com/office/drawing/2014/main" id="{8FED8626-0BCB-4831-BCB4-426299E62B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1171D-7647-4B8A-9003-A3FEAD591B19}"/>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158193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1C65-528C-4790-BF09-17758CE4D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40F9D2-B89C-47A2-92DF-C99013D2F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D2DBC2-DCAA-4DFA-B97E-7AFF9EE6BCE6}"/>
              </a:ext>
            </a:extLst>
          </p:cNvPr>
          <p:cNvSpPr>
            <a:spLocks noGrp="1"/>
          </p:cNvSpPr>
          <p:nvPr>
            <p:ph type="dt" sz="half" idx="10"/>
          </p:nvPr>
        </p:nvSpPr>
        <p:spPr/>
        <p:txBody>
          <a:bodyPr/>
          <a:lstStyle/>
          <a:p>
            <a:fld id="{124B3287-7B2F-4F9A-917A-0F47FBA06D12}" type="datetime1">
              <a:rPr lang="en-IN" smtClean="0"/>
              <a:t>28-05-2021</a:t>
            </a:fld>
            <a:endParaRPr lang="en-IN"/>
          </a:p>
        </p:txBody>
      </p:sp>
      <p:sp>
        <p:nvSpPr>
          <p:cNvPr id="5" name="Footer Placeholder 4">
            <a:extLst>
              <a:ext uri="{FF2B5EF4-FFF2-40B4-BE49-F238E27FC236}">
                <a16:creationId xmlns:a16="http://schemas.microsoft.com/office/drawing/2014/main" id="{07313189-539E-4FD7-98FE-8F709AD5BD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3D9A2-05D8-48B5-9EA6-8B192B214764}"/>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242110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7A97-FEB5-466F-B134-78BB4C4BD7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A5AA07-626B-4CCD-B118-18E69AB777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3859DF-2655-4C11-950E-2258300DD2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9BF4E4-BF68-4C94-A9E0-99A4A465CFC5}"/>
              </a:ext>
            </a:extLst>
          </p:cNvPr>
          <p:cNvSpPr>
            <a:spLocks noGrp="1"/>
          </p:cNvSpPr>
          <p:nvPr>
            <p:ph type="dt" sz="half" idx="10"/>
          </p:nvPr>
        </p:nvSpPr>
        <p:spPr/>
        <p:txBody>
          <a:bodyPr/>
          <a:lstStyle/>
          <a:p>
            <a:fld id="{3C607EF8-B5DF-4409-A9A4-50239F5E98F6}" type="datetime1">
              <a:rPr lang="en-IN" smtClean="0"/>
              <a:t>28-05-2021</a:t>
            </a:fld>
            <a:endParaRPr lang="en-IN"/>
          </a:p>
        </p:txBody>
      </p:sp>
      <p:sp>
        <p:nvSpPr>
          <p:cNvPr id="6" name="Footer Placeholder 5">
            <a:extLst>
              <a:ext uri="{FF2B5EF4-FFF2-40B4-BE49-F238E27FC236}">
                <a16:creationId xmlns:a16="http://schemas.microsoft.com/office/drawing/2014/main" id="{98EF393F-AC15-4508-8FA2-D1F237F9D3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7EE5BD-4795-4480-9EE4-EA11FB78B93B}"/>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46942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90CE-B25D-47BA-B337-1084D78BB2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F85A2C-CF06-4ECD-A873-8FAD37CDC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CEC61D-597F-4D3E-9072-533346BEB0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F23C23-0EE9-4C52-A177-5DDC1FB0A5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0D0104-DBD2-49C9-A9A2-B18AFEF277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5CC4BB1-A294-4117-8FAE-B1EBC536EA55}"/>
              </a:ext>
            </a:extLst>
          </p:cNvPr>
          <p:cNvSpPr>
            <a:spLocks noGrp="1"/>
          </p:cNvSpPr>
          <p:nvPr>
            <p:ph type="dt" sz="half" idx="10"/>
          </p:nvPr>
        </p:nvSpPr>
        <p:spPr/>
        <p:txBody>
          <a:bodyPr/>
          <a:lstStyle/>
          <a:p>
            <a:fld id="{48ED07BB-AC01-4AAF-B949-C9032C7DFC10}" type="datetime1">
              <a:rPr lang="en-IN" smtClean="0"/>
              <a:t>28-05-2021</a:t>
            </a:fld>
            <a:endParaRPr lang="en-IN"/>
          </a:p>
        </p:txBody>
      </p:sp>
      <p:sp>
        <p:nvSpPr>
          <p:cNvPr id="8" name="Footer Placeholder 7">
            <a:extLst>
              <a:ext uri="{FF2B5EF4-FFF2-40B4-BE49-F238E27FC236}">
                <a16:creationId xmlns:a16="http://schemas.microsoft.com/office/drawing/2014/main" id="{F6A3FF32-C9D2-4545-9827-E3B1C50387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73984C-FDD0-4F4E-9AF7-21A9561C51D9}"/>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18526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A3C3-CED5-41A8-B616-1D3CA9317B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9A3DE3-D277-49E4-977E-220D6C60530F}"/>
              </a:ext>
            </a:extLst>
          </p:cNvPr>
          <p:cNvSpPr>
            <a:spLocks noGrp="1"/>
          </p:cNvSpPr>
          <p:nvPr>
            <p:ph type="dt" sz="half" idx="10"/>
          </p:nvPr>
        </p:nvSpPr>
        <p:spPr/>
        <p:txBody>
          <a:bodyPr/>
          <a:lstStyle/>
          <a:p>
            <a:fld id="{F0154E1F-FD88-4379-8EBD-03CE4621104D}" type="datetime1">
              <a:rPr lang="en-IN" smtClean="0"/>
              <a:t>28-05-2021</a:t>
            </a:fld>
            <a:endParaRPr lang="en-IN"/>
          </a:p>
        </p:txBody>
      </p:sp>
      <p:sp>
        <p:nvSpPr>
          <p:cNvPr id="4" name="Footer Placeholder 3">
            <a:extLst>
              <a:ext uri="{FF2B5EF4-FFF2-40B4-BE49-F238E27FC236}">
                <a16:creationId xmlns:a16="http://schemas.microsoft.com/office/drawing/2014/main" id="{4369A65F-E2FC-4D09-BF89-BAEC02B637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9632F9-A37E-41CB-9B68-642065E6F4C3}"/>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100622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16BF7-DDD2-4EBF-BFD9-225C8C15D7A5}"/>
              </a:ext>
            </a:extLst>
          </p:cNvPr>
          <p:cNvSpPr>
            <a:spLocks noGrp="1"/>
          </p:cNvSpPr>
          <p:nvPr>
            <p:ph type="dt" sz="half" idx="10"/>
          </p:nvPr>
        </p:nvSpPr>
        <p:spPr/>
        <p:txBody>
          <a:bodyPr/>
          <a:lstStyle/>
          <a:p>
            <a:fld id="{427216C3-DD24-4D05-85F2-186992C5B5E3}" type="datetime1">
              <a:rPr lang="en-IN" smtClean="0"/>
              <a:t>28-05-2021</a:t>
            </a:fld>
            <a:endParaRPr lang="en-IN"/>
          </a:p>
        </p:txBody>
      </p:sp>
      <p:sp>
        <p:nvSpPr>
          <p:cNvPr id="3" name="Footer Placeholder 2">
            <a:extLst>
              <a:ext uri="{FF2B5EF4-FFF2-40B4-BE49-F238E27FC236}">
                <a16:creationId xmlns:a16="http://schemas.microsoft.com/office/drawing/2014/main" id="{F0427EF1-CFC8-4A23-A3AE-64051E33F3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004718-224B-4484-8BC6-01D76E792D57}"/>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288237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8148-0075-4905-8206-2DE9F7E80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B55EBF-DF5B-42C6-8A2A-C2367A2DD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9BD76D-180F-4E75-ACF1-48CBAC4F7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D1DDC4-53BE-4BE3-B3C4-019E938D1991}"/>
              </a:ext>
            </a:extLst>
          </p:cNvPr>
          <p:cNvSpPr>
            <a:spLocks noGrp="1"/>
          </p:cNvSpPr>
          <p:nvPr>
            <p:ph type="dt" sz="half" idx="10"/>
          </p:nvPr>
        </p:nvSpPr>
        <p:spPr/>
        <p:txBody>
          <a:bodyPr/>
          <a:lstStyle/>
          <a:p>
            <a:fld id="{EE809DE7-3E17-4E2B-838D-FFA706116D05}" type="datetime1">
              <a:rPr lang="en-IN" smtClean="0"/>
              <a:t>28-05-2021</a:t>
            </a:fld>
            <a:endParaRPr lang="en-IN"/>
          </a:p>
        </p:txBody>
      </p:sp>
      <p:sp>
        <p:nvSpPr>
          <p:cNvPr id="6" name="Footer Placeholder 5">
            <a:extLst>
              <a:ext uri="{FF2B5EF4-FFF2-40B4-BE49-F238E27FC236}">
                <a16:creationId xmlns:a16="http://schemas.microsoft.com/office/drawing/2014/main" id="{461238A4-D7E0-455F-8772-A20D1351A2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C21CB7-674C-4EAB-B872-24842CB9280E}"/>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1224283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0A473-29C2-415D-BBF1-019D6A1C1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C528CC-A455-49D6-AE06-9E34BC2937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B89091-9D8A-49B7-950C-CB25B0794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F84D2-9521-4F3E-8A83-28EA4166B4A0}"/>
              </a:ext>
            </a:extLst>
          </p:cNvPr>
          <p:cNvSpPr>
            <a:spLocks noGrp="1"/>
          </p:cNvSpPr>
          <p:nvPr>
            <p:ph type="dt" sz="half" idx="10"/>
          </p:nvPr>
        </p:nvSpPr>
        <p:spPr/>
        <p:txBody>
          <a:bodyPr/>
          <a:lstStyle/>
          <a:p>
            <a:fld id="{8A9B099F-86FA-46FA-97A9-0EE68C4ABC11}" type="datetime1">
              <a:rPr lang="en-IN" smtClean="0"/>
              <a:t>28-05-2021</a:t>
            </a:fld>
            <a:endParaRPr lang="en-IN"/>
          </a:p>
        </p:txBody>
      </p:sp>
      <p:sp>
        <p:nvSpPr>
          <p:cNvPr id="6" name="Footer Placeholder 5">
            <a:extLst>
              <a:ext uri="{FF2B5EF4-FFF2-40B4-BE49-F238E27FC236}">
                <a16:creationId xmlns:a16="http://schemas.microsoft.com/office/drawing/2014/main" id="{B09A19DD-FDE7-45AD-B8CC-C1794CA95F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58528-34B0-4E0D-AACF-0BA097D7FF5B}"/>
              </a:ext>
            </a:extLst>
          </p:cNvPr>
          <p:cNvSpPr>
            <a:spLocks noGrp="1"/>
          </p:cNvSpPr>
          <p:nvPr>
            <p:ph type="sldNum" sz="quarter" idx="12"/>
          </p:nvPr>
        </p:nvSpPr>
        <p:spPr/>
        <p:txBody>
          <a:bodyPr/>
          <a:lstStyle/>
          <a:p>
            <a:fld id="{BBC2B15A-91FB-46A3-B0F1-FC76FA75A26F}" type="slidenum">
              <a:rPr lang="en-IN" smtClean="0"/>
              <a:t>‹#›</a:t>
            </a:fld>
            <a:endParaRPr lang="en-IN"/>
          </a:p>
        </p:txBody>
      </p:sp>
    </p:spTree>
    <p:extLst>
      <p:ext uri="{BB962C8B-B14F-4D97-AF65-F5344CB8AC3E}">
        <p14:creationId xmlns:p14="http://schemas.microsoft.com/office/powerpoint/2010/main" val="3511553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2F22F3-B8A2-4694-B9EF-453674522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1D0A35-35BC-4E19-A53E-8C520FE520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0AA80D-8E66-414B-A1D7-52937949D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E2F0A-B156-4AFC-B13D-E5726F6D58B3}" type="datetime1">
              <a:rPr lang="en-IN" smtClean="0"/>
              <a:t>28-05-2021</a:t>
            </a:fld>
            <a:endParaRPr lang="en-IN"/>
          </a:p>
        </p:txBody>
      </p:sp>
      <p:sp>
        <p:nvSpPr>
          <p:cNvPr id="5" name="Footer Placeholder 4">
            <a:extLst>
              <a:ext uri="{FF2B5EF4-FFF2-40B4-BE49-F238E27FC236}">
                <a16:creationId xmlns:a16="http://schemas.microsoft.com/office/drawing/2014/main" id="{C6C159EC-B0D4-4C66-860D-D5D82714B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420B3F-EC0B-4B07-8049-5E59E2EB3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2B15A-91FB-46A3-B0F1-FC76FA75A26F}" type="slidenum">
              <a:rPr lang="en-IN" smtClean="0"/>
              <a:t>‹#›</a:t>
            </a:fld>
            <a:endParaRPr lang="en-IN"/>
          </a:p>
        </p:txBody>
      </p:sp>
    </p:spTree>
    <p:extLst>
      <p:ext uri="{BB962C8B-B14F-4D97-AF65-F5344CB8AC3E}">
        <p14:creationId xmlns:p14="http://schemas.microsoft.com/office/powerpoint/2010/main" val="175684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jpg"/><Relationship Id="rId5" Type="http://schemas.microsoft.com/office/2007/relationships/hdphoto" Target="../media/hdphoto4.wdp"/><Relationship Id="rId4" Type="http://schemas.openxmlformats.org/officeDocument/2006/relationships/image" Target="../media/image32.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3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E3AC6A-3456-41E9-836F-0CDD084C27A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331" t="10247" r="-1331" b="10247"/>
          <a:stretch/>
        </p:blipFill>
        <p:spPr>
          <a:xfrm>
            <a:off x="-758776" y="252439"/>
            <a:ext cx="11743204" cy="6605562"/>
          </a:xfrm>
          <a:prstGeom prst="rect">
            <a:avLst/>
          </a:prstGeom>
        </p:spPr>
      </p:pic>
      <p:sp>
        <p:nvSpPr>
          <p:cNvPr id="2" name="Title 1">
            <a:extLst>
              <a:ext uri="{FF2B5EF4-FFF2-40B4-BE49-F238E27FC236}">
                <a16:creationId xmlns:a16="http://schemas.microsoft.com/office/drawing/2014/main" id="{63799942-56F7-4459-85F4-C8D9129D3B51}"/>
              </a:ext>
            </a:extLst>
          </p:cNvPr>
          <p:cNvSpPr>
            <a:spLocks noGrp="1"/>
          </p:cNvSpPr>
          <p:nvPr>
            <p:ph type="ctrTitle"/>
          </p:nvPr>
        </p:nvSpPr>
        <p:spPr>
          <a:xfrm>
            <a:off x="4871049" y="3705044"/>
            <a:ext cx="9144000" cy="2900518"/>
          </a:xfrm>
        </p:spPr>
        <p:txBody>
          <a:bodyPr>
            <a:noAutofit/>
          </a:bodyPr>
          <a:lstStyle/>
          <a:p>
            <a:r>
              <a:rPr lang="en-IN" sz="9000" b="1" i="0" dirty="0">
                <a:solidFill>
                  <a:srgbClr val="FFFF00"/>
                </a:solidFill>
                <a:effectLst/>
                <a:latin typeface="geo-wf"/>
              </a:rPr>
              <a:t>GROWTH HACKING</a:t>
            </a:r>
            <a:endParaRPr lang="en-IN" sz="9000" dirty="0">
              <a:solidFill>
                <a:srgbClr val="FFFF00"/>
              </a:solidFill>
            </a:endParaRPr>
          </a:p>
        </p:txBody>
      </p:sp>
      <p:sp>
        <p:nvSpPr>
          <p:cNvPr id="3" name="Slide Number Placeholder 2">
            <a:extLst>
              <a:ext uri="{FF2B5EF4-FFF2-40B4-BE49-F238E27FC236}">
                <a16:creationId xmlns:a16="http://schemas.microsoft.com/office/drawing/2014/main" id="{BCA7BC4E-29AA-461C-B8D8-E0B07E812786}"/>
              </a:ext>
            </a:extLst>
          </p:cNvPr>
          <p:cNvSpPr>
            <a:spLocks noGrp="1"/>
          </p:cNvSpPr>
          <p:nvPr>
            <p:ph type="sldNum" sz="quarter" idx="12"/>
          </p:nvPr>
        </p:nvSpPr>
        <p:spPr/>
        <p:txBody>
          <a:bodyPr/>
          <a:lstStyle/>
          <a:p>
            <a:fld id="{BBC2B15A-91FB-46A3-B0F1-FC76FA75A26F}" type="slidenum">
              <a:rPr lang="en-IN" smtClean="0"/>
              <a:t>1</a:t>
            </a:fld>
            <a:endParaRPr lang="en-IN"/>
          </a:p>
        </p:txBody>
      </p:sp>
    </p:spTree>
    <p:extLst>
      <p:ext uri="{BB962C8B-B14F-4D97-AF65-F5344CB8AC3E}">
        <p14:creationId xmlns:p14="http://schemas.microsoft.com/office/powerpoint/2010/main" val="9860461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US" sz="4800" b="1" dirty="0">
                <a:latin typeface="TT Commons"/>
              </a:rPr>
              <a:t>Growth Hacking Techniques</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4023359" cy="1208141"/>
          </a:xfrm>
        </p:spPr>
        <p:txBody>
          <a:bodyPr>
            <a:normAutofit/>
          </a:bodyPr>
          <a:lstStyle/>
          <a:p>
            <a:pPr algn="l"/>
            <a:r>
              <a:rPr lang="en-US" sz="2000" dirty="0"/>
              <a:t>Some Effective Techniques</a:t>
            </a:r>
            <a:endParaRPr lang="en-IN"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BE124F65-F474-4960-90C0-628813157792}"/>
              </a:ext>
            </a:extLst>
          </p:cNvPr>
          <p:cNvSpPr txBox="1">
            <a:spLocks/>
          </p:cNvSpPr>
          <p:nvPr/>
        </p:nvSpPr>
        <p:spPr>
          <a:xfrm>
            <a:off x="6779825" y="3120664"/>
            <a:ext cx="5593040" cy="19808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sz="2800" b="1" dirty="0"/>
              <a:t>Referral marketing</a:t>
            </a:r>
          </a:p>
          <a:p>
            <a:pPr marL="457200" indent="-457200" algn="l">
              <a:buFont typeface="+mj-lt"/>
              <a:buAutoNum type="arabicPeriod"/>
            </a:pPr>
            <a:r>
              <a:rPr lang="en-IN" sz="2800" b="1" dirty="0"/>
              <a:t>Content Marketing</a:t>
            </a:r>
            <a:endParaRPr lang="en-US" sz="2800" b="1" dirty="0"/>
          </a:p>
          <a:p>
            <a:pPr marL="457200" indent="-457200" algn="l">
              <a:buFont typeface="+mj-lt"/>
              <a:buAutoNum type="arabicPeriod"/>
            </a:pPr>
            <a:r>
              <a:rPr lang="en-IN" sz="2800" b="1" dirty="0"/>
              <a:t>Scarcity Principle</a:t>
            </a:r>
          </a:p>
          <a:p>
            <a:pPr marL="457200" indent="-457200" algn="l">
              <a:buFont typeface="+mj-lt"/>
              <a:buAutoNum type="arabicPeriod"/>
            </a:pPr>
            <a:r>
              <a:rPr lang="en-US" sz="2800" b="1" dirty="0"/>
              <a:t>Constant testing</a:t>
            </a:r>
          </a:p>
        </p:txBody>
      </p:sp>
      <p:pic>
        <p:nvPicPr>
          <p:cNvPr id="12" name="Picture 11" descr="Icon&#10;&#10;Description automatically generated">
            <a:extLst>
              <a:ext uri="{FF2B5EF4-FFF2-40B4-BE49-F238E27FC236}">
                <a16:creationId xmlns:a16="http://schemas.microsoft.com/office/drawing/2014/main" id="{FF6F135D-960B-4B19-BEDF-7901E4D7E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492" y="2892052"/>
            <a:ext cx="2438095" cy="2438095"/>
          </a:xfrm>
          <a:prstGeom prst="rect">
            <a:avLst/>
          </a:prstGeom>
        </p:spPr>
      </p:pic>
      <p:sp>
        <p:nvSpPr>
          <p:cNvPr id="4" name="Slide Number Placeholder 3">
            <a:extLst>
              <a:ext uri="{FF2B5EF4-FFF2-40B4-BE49-F238E27FC236}">
                <a16:creationId xmlns:a16="http://schemas.microsoft.com/office/drawing/2014/main" id="{0CA197C7-89E5-4FBF-AF63-587B354CD548}"/>
              </a:ext>
            </a:extLst>
          </p:cNvPr>
          <p:cNvSpPr>
            <a:spLocks noGrp="1"/>
          </p:cNvSpPr>
          <p:nvPr>
            <p:ph type="sldNum" sz="quarter" idx="12"/>
          </p:nvPr>
        </p:nvSpPr>
        <p:spPr/>
        <p:txBody>
          <a:bodyPr/>
          <a:lstStyle/>
          <a:p>
            <a:fld id="{BBC2B15A-91FB-46A3-B0F1-FC76FA75A26F}" type="slidenum">
              <a:rPr lang="en-IN" smtClean="0"/>
              <a:t>10</a:t>
            </a:fld>
            <a:endParaRPr lang="en-IN"/>
          </a:p>
        </p:txBody>
      </p:sp>
    </p:spTree>
    <p:extLst>
      <p:ext uri="{BB962C8B-B14F-4D97-AF65-F5344CB8AC3E}">
        <p14:creationId xmlns:p14="http://schemas.microsoft.com/office/powerpoint/2010/main" val="16191914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US" sz="4800" b="1" dirty="0">
                <a:latin typeface="TT Commons"/>
              </a:rPr>
              <a:t>Growth Hacking Tools</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4273902" cy="1208141"/>
          </a:xfrm>
        </p:spPr>
        <p:txBody>
          <a:bodyPr>
            <a:normAutofit/>
          </a:bodyPr>
          <a:lstStyle/>
          <a:p>
            <a:pPr algn="l"/>
            <a:r>
              <a:rPr lang="en-US" sz="2000" dirty="0"/>
              <a:t>Some Effective Tools</a:t>
            </a:r>
            <a:endParaRPr lang="en-IN"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BE124F65-F474-4960-90C0-628813157792}"/>
              </a:ext>
            </a:extLst>
          </p:cNvPr>
          <p:cNvSpPr txBox="1">
            <a:spLocks/>
          </p:cNvSpPr>
          <p:nvPr/>
        </p:nvSpPr>
        <p:spPr>
          <a:xfrm>
            <a:off x="6242710" y="2362863"/>
            <a:ext cx="2427761" cy="31858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Clr>
                <a:srgbClr val="FFFF00"/>
              </a:buClr>
              <a:buFont typeface="Arial" panose="020B0604020202020204" pitchFamily="34" charset="0"/>
              <a:buChar char="•"/>
            </a:pPr>
            <a:r>
              <a:rPr lang="en-US" sz="2700" dirty="0"/>
              <a:t>Hotjar</a:t>
            </a:r>
          </a:p>
          <a:p>
            <a:pPr marL="457200" indent="-457200" algn="l">
              <a:buClr>
                <a:srgbClr val="FFFF00"/>
              </a:buClr>
              <a:buFont typeface="Arial" panose="020B0604020202020204" pitchFamily="34" charset="0"/>
              <a:buChar char="•"/>
            </a:pPr>
            <a:r>
              <a:rPr lang="en-IN" sz="2700" dirty="0"/>
              <a:t>Landbot.io</a:t>
            </a:r>
          </a:p>
          <a:p>
            <a:pPr marL="457200" indent="-457200" algn="l">
              <a:buClr>
                <a:srgbClr val="FFFF00"/>
              </a:buClr>
              <a:buFont typeface="Arial" panose="020B0604020202020204" pitchFamily="34" charset="0"/>
              <a:buChar char="•"/>
            </a:pPr>
            <a:r>
              <a:rPr lang="en-IN" sz="2700" dirty="0"/>
              <a:t>Colibri.io</a:t>
            </a:r>
          </a:p>
          <a:p>
            <a:pPr marL="457200" indent="-457200" algn="l">
              <a:buClr>
                <a:srgbClr val="FFFF00"/>
              </a:buClr>
              <a:buFont typeface="Arial" panose="020B0604020202020204" pitchFamily="34" charset="0"/>
              <a:buChar char="•"/>
            </a:pPr>
            <a:r>
              <a:rPr lang="en-IN" sz="2700" dirty="0" err="1"/>
              <a:t>PushCrew</a:t>
            </a:r>
            <a:endParaRPr lang="en-IN" sz="2700" dirty="0"/>
          </a:p>
          <a:p>
            <a:pPr marL="457200" indent="-457200" algn="l">
              <a:buClr>
                <a:srgbClr val="FFFF00"/>
              </a:buClr>
              <a:buFont typeface="Arial" panose="020B0604020202020204" pitchFamily="34" charset="0"/>
              <a:buChar char="•"/>
            </a:pPr>
            <a:r>
              <a:rPr lang="en-IN" sz="2700" dirty="0"/>
              <a:t>FOMO</a:t>
            </a:r>
          </a:p>
          <a:p>
            <a:pPr marL="457200" indent="-457200" algn="l">
              <a:buClr>
                <a:srgbClr val="FFFF00"/>
              </a:buClr>
              <a:buFont typeface="Arial" panose="020B0604020202020204" pitchFamily="34" charset="0"/>
              <a:buChar char="•"/>
            </a:pPr>
            <a:r>
              <a:rPr lang="en-IN" sz="2700" dirty="0"/>
              <a:t>Hootsuite</a:t>
            </a:r>
          </a:p>
        </p:txBody>
      </p:sp>
      <p:pic>
        <p:nvPicPr>
          <p:cNvPr id="22" name="Picture 21" descr="Shape&#10;&#10;Description automatically generated with low confidence">
            <a:extLst>
              <a:ext uri="{FF2B5EF4-FFF2-40B4-BE49-F238E27FC236}">
                <a16:creationId xmlns:a16="http://schemas.microsoft.com/office/drawing/2014/main" id="{546A9448-FAA5-4FC9-B3BC-FE67113DAD5B}"/>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76237" y="1004462"/>
            <a:ext cx="2716803" cy="2716803"/>
          </a:xfrm>
          <a:prstGeom prst="rect">
            <a:avLst/>
          </a:prstGeom>
        </p:spPr>
      </p:pic>
      <p:sp>
        <p:nvSpPr>
          <p:cNvPr id="16" name="Subtitle 2">
            <a:extLst>
              <a:ext uri="{FF2B5EF4-FFF2-40B4-BE49-F238E27FC236}">
                <a16:creationId xmlns:a16="http://schemas.microsoft.com/office/drawing/2014/main" id="{81069EF6-BF17-42C1-9903-E1CD494DEF55}"/>
              </a:ext>
            </a:extLst>
          </p:cNvPr>
          <p:cNvSpPr txBox="1">
            <a:spLocks/>
          </p:cNvSpPr>
          <p:nvPr/>
        </p:nvSpPr>
        <p:spPr>
          <a:xfrm>
            <a:off x="7918098" y="400391"/>
            <a:ext cx="4273902"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solidFill>
                  <a:srgbClr val="FFFF00"/>
                </a:solidFill>
              </a:rPr>
              <a:t>“Just 5 more slides to go !!”</a:t>
            </a:r>
            <a:endParaRPr lang="en-IN" b="1" i="1" dirty="0">
              <a:solidFill>
                <a:srgbClr val="FFFF00"/>
              </a:solidFill>
            </a:endParaRPr>
          </a:p>
        </p:txBody>
      </p:sp>
      <p:sp>
        <p:nvSpPr>
          <p:cNvPr id="4" name="Slide Number Placeholder 3">
            <a:extLst>
              <a:ext uri="{FF2B5EF4-FFF2-40B4-BE49-F238E27FC236}">
                <a16:creationId xmlns:a16="http://schemas.microsoft.com/office/drawing/2014/main" id="{0C276657-8DF1-4C75-976E-62188BCB99A4}"/>
              </a:ext>
            </a:extLst>
          </p:cNvPr>
          <p:cNvSpPr>
            <a:spLocks noGrp="1"/>
          </p:cNvSpPr>
          <p:nvPr>
            <p:ph type="sldNum" sz="quarter" idx="12"/>
          </p:nvPr>
        </p:nvSpPr>
        <p:spPr/>
        <p:txBody>
          <a:bodyPr/>
          <a:lstStyle/>
          <a:p>
            <a:fld id="{BBC2B15A-91FB-46A3-B0F1-FC76FA75A26F}" type="slidenum">
              <a:rPr lang="en-IN" smtClean="0"/>
              <a:t>11</a:t>
            </a:fld>
            <a:endParaRPr lang="en-IN"/>
          </a:p>
        </p:txBody>
      </p:sp>
    </p:spTree>
    <p:extLst>
      <p:ext uri="{BB962C8B-B14F-4D97-AF65-F5344CB8AC3E}">
        <p14:creationId xmlns:p14="http://schemas.microsoft.com/office/powerpoint/2010/main" val="17058984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US" sz="4800" b="1" dirty="0">
                <a:latin typeface="TT Commons"/>
              </a:rPr>
              <a:t>Myths About Growth Hacking</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4023359" cy="1208141"/>
          </a:xfrm>
        </p:spPr>
        <p:txBody>
          <a:bodyPr>
            <a:normAutofit/>
          </a:bodyPr>
          <a:lstStyle/>
          <a:p>
            <a:pPr algn="l"/>
            <a:r>
              <a:rPr lang="en-US" sz="2000" dirty="0"/>
              <a:t>As the demand for growth hackers are increasing, so is myths about Growth Hack</a:t>
            </a:r>
            <a:endParaRPr lang="en-IN"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BE124F65-F474-4960-90C0-628813157792}"/>
              </a:ext>
            </a:extLst>
          </p:cNvPr>
          <p:cNvSpPr txBox="1">
            <a:spLocks/>
          </p:cNvSpPr>
          <p:nvPr/>
        </p:nvSpPr>
        <p:spPr>
          <a:xfrm>
            <a:off x="4501339" y="557833"/>
            <a:ext cx="7420367" cy="1858254"/>
          </a:xfrm>
          <a:prstGeom prst="rect">
            <a:avLst/>
          </a:prstGeom>
          <a:ln>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FFFF00"/>
                </a:solidFill>
              </a:rPr>
              <a:t>Myth</a:t>
            </a:r>
            <a:r>
              <a:rPr lang="en-US" dirty="0"/>
              <a:t> </a:t>
            </a:r>
          </a:p>
          <a:p>
            <a:pPr algn="l"/>
            <a:r>
              <a:rPr lang="en-US" dirty="0"/>
              <a:t>Growth Hacking Is A Cheat Sheet Of Secrets On Growth</a:t>
            </a:r>
          </a:p>
          <a:p>
            <a:pPr algn="l"/>
            <a:r>
              <a:rPr lang="en-US" b="1" dirty="0">
                <a:solidFill>
                  <a:srgbClr val="FFFF00"/>
                </a:solidFill>
              </a:rPr>
              <a:t>Reality</a:t>
            </a:r>
          </a:p>
          <a:p>
            <a:pPr algn="l"/>
            <a:r>
              <a:rPr lang="en-US" dirty="0"/>
              <a:t>The </a:t>
            </a:r>
            <a:r>
              <a:rPr lang="en-US" b="1" dirty="0"/>
              <a:t>secret</a:t>
            </a:r>
            <a:r>
              <a:rPr lang="en-US" dirty="0"/>
              <a:t> is the mindset, not the toolset.</a:t>
            </a:r>
            <a:endParaRPr lang="en-IN" dirty="0"/>
          </a:p>
        </p:txBody>
      </p:sp>
      <p:sp>
        <p:nvSpPr>
          <p:cNvPr id="10" name="Subtitle 2">
            <a:extLst>
              <a:ext uri="{FF2B5EF4-FFF2-40B4-BE49-F238E27FC236}">
                <a16:creationId xmlns:a16="http://schemas.microsoft.com/office/drawing/2014/main" id="{433A1961-BA13-4F79-AE37-716ACAC3C956}"/>
              </a:ext>
            </a:extLst>
          </p:cNvPr>
          <p:cNvSpPr txBox="1">
            <a:spLocks/>
          </p:cNvSpPr>
          <p:nvPr/>
        </p:nvSpPr>
        <p:spPr>
          <a:xfrm>
            <a:off x="4501338" y="2613776"/>
            <a:ext cx="7420367" cy="1858254"/>
          </a:xfrm>
          <a:prstGeom prst="rect">
            <a:avLst/>
          </a:prstGeom>
          <a:ln>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FFFF00"/>
                </a:solidFill>
              </a:rPr>
              <a:t>Myth</a:t>
            </a:r>
            <a:r>
              <a:rPr lang="en-US" dirty="0"/>
              <a:t> </a:t>
            </a:r>
          </a:p>
          <a:p>
            <a:pPr algn="l"/>
            <a:r>
              <a:rPr lang="en-US" dirty="0"/>
              <a:t>Growth Hacking Is Marketing</a:t>
            </a:r>
          </a:p>
          <a:p>
            <a:pPr algn="l"/>
            <a:r>
              <a:rPr lang="en-US" b="1" dirty="0">
                <a:solidFill>
                  <a:srgbClr val="FFFF00"/>
                </a:solidFill>
              </a:rPr>
              <a:t>Reality</a:t>
            </a:r>
          </a:p>
          <a:p>
            <a:pPr algn="l"/>
            <a:r>
              <a:rPr lang="en-US" dirty="0"/>
              <a:t>Growth hacking has marketing goals but different tactics.</a:t>
            </a:r>
            <a:endParaRPr lang="en-IN" dirty="0"/>
          </a:p>
        </p:txBody>
      </p:sp>
      <p:sp>
        <p:nvSpPr>
          <p:cNvPr id="11" name="Subtitle 2">
            <a:extLst>
              <a:ext uri="{FF2B5EF4-FFF2-40B4-BE49-F238E27FC236}">
                <a16:creationId xmlns:a16="http://schemas.microsoft.com/office/drawing/2014/main" id="{F3DAC5B0-5978-4A44-81E9-F21295B74873}"/>
              </a:ext>
            </a:extLst>
          </p:cNvPr>
          <p:cNvSpPr txBox="1">
            <a:spLocks/>
          </p:cNvSpPr>
          <p:nvPr/>
        </p:nvSpPr>
        <p:spPr>
          <a:xfrm>
            <a:off x="4501338" y="4669719"/>
            <a:ext cx="7420367" cy="1858254"/>
          </a:xfrm>
          <a:prstGeom prst="rect">
            <a:avLst/>
          </a:prstGeom>
          <a:ln>
            <a:solidFill>
              <a:schemeClr val="tx1"/>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FFFF00"/>
                </a:solidFill>
              </a:rPr>
              <a:t>Myth</a:t>
            </a:r>
            <a:r>
              <a:rPr lang="en-US" dirty="0"/>
              <a:t> </a:t>
            </a:r>
          </a:p>
          <a:p>
            <a:pPr algn="l"/>
            <a:r>
              <a:rPr lang="en-US" dirty="0"/>
              <a:t>Growth Hacking Is A New Thing</a:t>
            </a:r>
          </a:p>
          <a:p>
            <a:pPr algn="l"/>
            <a:r>
              <a:rPr lang="en-US" b="1" dirty="0">
                <a:solidFill>
                  <a:srgbClr val="FFFF00"/>
                </a:solidFill>
              </a:rPr>
              <a:t>Reality</a:t>
            </a:r>
          </a:p>
          <a:p>
            <a:pPr algn="l"/>
            <a:r>
              <a:rPr lang="en-US" dirty="0"/>
              <a:t>Growth hacking is not an entirely new thing.</a:t>
            </a:r>
            <a:endParaRPr lang="en-IN" dirty="0"/>
          </a:p>
        </p:txBody>
      </p:sp>
      <p:sp>
        <p:nvSpPr>
          <p:cNvPr id="4" name="Slide Number Placeholder 3">
            <a:extLst>
              <a:ext uri="{FF2B5EF4-FFF2-40B4-BE49-F238E27FC236}">
                <a16:creationId xmlns:a16="http://schemas.microsoft.com/office/drawing/2014/main" id="{667A151C-E219-4745-9333-F17A83850D32}"/>
              </a:ext>
            </a:extLst>
          </p:cNvPr>
          <p:cNvSpPr>
            <a:spLocks noGrp="1"/>
          </p:cNvSpPr>
          <p:nvPr>
            <p:ph type="sldNum" sz="quarter" idx="12"/>
          </p:nvPr>
        </p:nvSpPr>
        <p:spPr/>
        <p:txBody>
          <a:bodyPr/>
          <a:lstStyle/>
          <a:p>
            <a:fld id="{BBC2B15A-91FB-46A3-B0F1-FC76FA75A26F}" type="slidenum">
              <a:rPr lang="en-IN" smtClean="0"/>
              <a:t>12</a:t>
            </a:fld>
            <a:endParaRPr lang="en-IN"/>
          </a:p>
        </p:txBody>
      </p:sp>
    </p:spTree>
    <p:extLst>
      <p:ext uri="{BB962C8B-B14F-4D97-AF65-F5344CB8AC3E}">
        <p14:creationId xmlns:p14="http://schemas.microsoft.com/office/powerpoint/2010/main" val="15004655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655E-07F4-4BA3-B136-BB55435C82E0}"/>
              </a:ext>
            </a:extLst>
          </p:cNvPr>
          <p:cNvSpPr>
            <a:spLocks noGrp="1"/>
          </p:cNvSpPr>
          <p:nvPr>
            <p:ph type="ctrTitle"/>
          </p:nvPr>
        </p:nvSpPr>
        <p:spPr>
          <a:xfrm>
            <a:off x="4128368" y="4921823"/>
            <a:ext cx="4937937" cy="1147150"/>
          </a:xfrm>
        </p:spPr>
        <p:txBody>
          <a:bodyPr anchor="t">
            <a:normAutofit/>
          </a:bodyPr>
          <a:lstStyle/>
          <a:p>
            <a:r>
              <a:rPr lang="en-IN" sz="4400" b="1" i="0" dirty="0">
                <a:solidFill>
                  <a:srgbClr val="FFFF00"/>
                </a:solidFill>
                <a:effectLst/>
                <a:latin typeface="TT Commons"/>
              </a:rPr>
              <a:t>SUCCESS STORIES</a:t>
            </a:r>
            <a:endParaRPr lang="en-IN" sz="4400" dirty="0">
              <a:solidFill>
                <a:srgbClr val="FFFF00"/>
              </a:solidFill>
            </a:endParaRPr>
          </a:p>
        </p:txBody>
      </p:sp>
      <p:sp>
        <p:nvSpPr>
          <p:cNvPr id="101" name="Oval 100">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DB6FE6A8-3E05-4C40-9190-B19BFD524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10;&#10;Description automatically generated">
            <a:extLst>
              <a:ext uri="{FF2B5EF4-FFF2-40B4-BE49-F238E27FC236}">
                <a16:creationId xmlns:a16="http://schemas.microsoft.com/office/drawing/2014/main" id="{ED2667AB-4533-4EFA-8605-61FF9FEA9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327" y="130253"/>
            <a:ext cx="2773736" cy="1244177"/>
          </a:xfrm>
          <a:prstGeom prst="rect">
            <a:avLst/>
          </a:prstGeom>
        </p:spPr>
      </p:pic>
      <p:sp>
        <p:nvSpPr>
          <p:cNvPr id="109" name="Freeform: Shape 108">
            <a:extLst>
              <a:ext uri="{FF2B5EF4-FFF2-40B4-BE49-F238E27FC236}">
                <a16:creationId xmlns:a16="http://schemas.microsoft.com/office/drawing/2014/main" id="{38315451-BA4E-4F56-BA8A-9CCCA5A0D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Freeform: Shape 110">
            <a:extLst>
              <a:ext uri="{FF2B5EF4-FFF2-40B4-BE49-F238E27FC236}">
                <a16:creationId xmlns:a16="http://schemas.microsoft.com/office/drawing/2014/main" id="{5665E03E-3504-4366-BFC7-0CDEDC63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9701" y="2547568"/>
            <a:ext cx="1591056" cy="1591056"/>
          </a:xfrm>
          <a:custGeom>
            <a:avLst/>
            <a:gdLst>
              <a:gd name="connsiteX0" fmla="*/ 795528 w 1591056"/>
              <a:gd name="connsiteY0" fmla="*/ 0 h 1591056"/>
              <a:gd name="connsiteX1" fmla="*/ 1591056 w 1591056"/>
              <a:gd name="connsiteY1" fmla="*/ 795528 h 1591056"/>
              <a:gd name="connsiteX2" fmla="*/ 795528 w 1591056"/>
              <a:gd name="connsiteY2" fmla="*/ 1591056 h 1591056"/>
              <a:gd name="connsiteX3" fmla="*/ 0 w 1591056"/>
              <a:gd name="connsiteY3" fmla="*/ 795528 h 1591056"/>
              <a:gd name="connsiteX4" fmla="*/ 795528 w 1591056"/>
              <a:gd name="connsiteY4" fmla="*/ 0 h 159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Oval 112">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A9A95DA0-8F7C-4AB7-B890-22075705D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799" y="468471"/>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2A0304C6-9FE7-423B-8837-D5268B0F7B4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9250" y1="49778" x2="39250" y2="49778"/>
                        <a14:foregroundMark x1="49250" y1="51778" x2="49250" y2="51778"/>
                        <a14:foregroundMark x1="42563" y1="47778" x2="42563" y2="47778"/>
                        <a14:foregroundMark x1="57063" y1="50778" x2="57063" y2="50778"/>
                        <a14:foregroundMark x1="66000" y1="44778" x2="66000" y2="44778"/>
                        <a14:foregroundMark x1="77750" y1="52778" x2="77750" y2="52778"/>
                        <a14:foregroundMark x1="79938" y1="45778" x2="79938" y2="45778"/>
                      </a14:backgroundRemoval>
                    </a14:imgEffect>
                  </a14:imgLayer>
                </a14:imgProps>
              </a:ext>
              <a:ext uri="{28A0092B-C50C-407E-A947-70E740481C1C}">
                <a14:useLocalDpi xmlns:a14="http://schemas.microsoft.com/office/drawing/2010/main" val="0"/>
              </a:ext>
            </a:extLst>
          </a:blip>
          <a:stretch>
            <a:fillRect/>
          </a:stretch>
        </p:blipFill>
        <p:spPr>
          <a:xfrm>
            <a:off x="5771563" y="1229498"/>
            <a:ext cx="2471268" cy="1390087"/>
          </a:xfrm>
          <a:prstGeom prst="rect">
            <a:avLst/>
          </a:prstGeom>
        </p:spPr>
      </p:pic>
      <p:sp>
        <p:nvSpPr>
          <p:cNvPr id="117" name="Freeform: Shape 11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E2193FF3-0731-4CB1-A0ED-1F3321A42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CFCE7DC4-7F33-4894-9FFD-CFE4E22D9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7552" y="468471"/>
            <a:ext cx="2705875" cy="1522054"/>
          </a:xfrm>
          <a:prstGeom prst="rect">
            <a:avLst/>
          </a:prstGeom>
        </p:spPr>
      </p:pic>
      <p:pic>
        <p:nvPicPr>
          <p:cNvPr id="15" name="Picture 14" descr="Icon&#10;&#10;Description automatically generated">
            <a:extLst>
              <a:ext uri="{FF2B5EF4-FFF2-40B4-BE49-F238E27FC236}">
                <a16:creationId xmlns:a16="http://schemas.microsoft.com/office/drawing/2014/main" id="{1B6D8A86-D595-4244-A6A2-FCD5C15F7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10" y="3695823"/>
            <a:ext cx="2248275" cy="2248275"/>
          </a:xfrm>
          <a:prstGeom prst="rect">
            <a:avLst/>
          </a:prstGeom>
        </p:spPr>
      </p:pic>
      <p:pic>
        <p:nvPicPr>
          <p:cNvPr id="4" name="Picture 3" descr="Logo&#10;&#10;Description automatically generated">
            <a:extLst>
              <a:ext uri="{FF2B5EF4-FFF2-40B4-BE49-F238E27FC236}">
                <a16:creationId xmlns:a16="http://schemas.microsoft.com/office/drawing/2014/main" id="{4E5FD669-07DA-4865-9CA8-1BDE8E8D89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6747" y="3051659"/>
            <a:ext cx="1036965" cy="582873"/>
          </a:xfrm>
          <a:prstGeom prst="rect">
            <a:avLst/>
          </a:prstGeom>
        </p:spPr>
      </p:pic>
      <p:sp>
        <p:nvSpPr>
          <p:cNvPr id="121" name="Freeform: Shape 120">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A1CCC4E2-0E38-41AA-A1C5-DBB03438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8"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37CB9AD1-428B-4C04-9A30-CA3EAEE9F7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78883" y="5031785"/>
            <a:ext cx="2424544" cy="1357744"/>
          </a:xfrm>
          <a:prstGeom prst="rect">
            <a:avLst/>
          </a:prstGeom>
        </p:spPr>
      </p:pic>
      <p:sp>
        <p:nvSpPr>
          <p:cNvPr id="3" name="Slide Number Placeholder 2">
            <a:extLst>
              <a:ext uri="{FF2B5EF4-FFF2-40B4-BE49-F238E27FC236}">
                <a16:creationId xmlns:a16="http://schemas.microsoft.com/office/drawing/2014/main" id="{A3729416-7A99-4AD6-86A9-FBE75740E4A4}"/>
              </a:ext>
            </a:extLst>
          </p:cNvPr>
          <p:cNvSpPr>
            <a:spLocks noGrp="1"/>
          </p:cNvSpPr>
          <p:nvPr>
            <p:ph type="sldNum" sz="quarter" idx="12"/>
          </p:nvPr>
        </p:nvSpPr>
        <p:spPr/>
        <p:txBody>
          <a:bodyPr/>
          <a:lstStyle/>
          <a:p>
            <a:fld id="{BBC2B15A-91FB-46A3-B0F1-FC76FA75A26F}" type="slidenum">
              <a:rPr lang="en-IN" smtClean="0"/>
              <a:t>13</a:t>
            </a:fld>
            <a:endParaRPr lang="en-IN"/>
          </a:p>
        </p:txBody>
      </p:sp>
    </p:spTree>
    <p:extLst>
      <p:ext uri="{BB962C8B-B14F-4D97-AF65-F5344CB8AC3E}">
        <p14:creationId xmlns:p14="http://schemas.microsoft.com/office/powerpoint/2010/main" val="429074423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11046910" cy="3204134"/>
          </a:xfrm>
        </p:spPr>
        <p:txBody>
          <a:bodyPr anchor="b">
            <a:normAutofit/>
          </a:bodyPr>
          <a:lstStyle/>
          <a:p>
            <a:pPr algn="l"/>
            <a:r>
              <a:rPr lang="en-US" sz="4800" b="1" dirty="0">
                <a:latin typeface="TT Commons"/>
              </a:rPr>
              <a:t>GROWTH HACKING </a:t>
            </a:r>
            <a:br>
              <a:rPr lang="en-US" sz="4800" b="1" dirty="0">
                <a:latin typeface="TT Commons"/>
              </a:rPr>
            </a:br>
            <a:r>
              <a:rPr lang="en-US" sz="4800" b="1" dirty="0">
                <a:latin typeface="TT Commons"/>
              </a:rPr>
              <a:t>YOUR </a:t>
            </a:r>
            <a:r>
              <a:rPr lang="en-US" sz="4800" b="1" dirty="0">
                <a:solidFill>
                  <a:srgbClr val="FFFF00"/>
                </a:solidFill>
                <a:latin typeface="TT Commons"/>
              </a:rPr>
              <a:t>CAREER</a:t>
            </a:r>
            <a:endParaRPr lang="en-IN" sz="4800" dirty="0">
              <a:solidFill>
                <a:srgbClr val="FFFF00"/>
              </a:solidFill>
            </a:endParaRPr>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9339206" cy="1208141"/>
          </a:xfrm>
        </p:spPr>
        <p:txBody>
          <a:bodyPr>
            <a:normAutofit/>
          </a:bodyPr>
          <a:lstStyle/>
          <a:p>
            <a:pPr algn="l"/>
            <a:r>
              <a:rPr lang="en-US" sz="2000" dirty="0"/>
              <a:t>Networking Growth Hack</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icon&#10;&#10;Description automatically generated">
            <a:extLst>
              <a:ext uri="{FF2B5EF4-FFF2-40B4-BE49-F238E27FC236}">
                <a16:creationId xmlns:a16="http://schemas.microsoft.com/office/drawing/2014/main" id="{D1C028FE-DBDE-494B-8BEF-F6DC48AC58A8}"/>
              </a:ext>
            </a:extLst>
          </p:cNvPr>
          <p:cNvPicPr>
            <a:picLocks noChangeAspect="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backgroundRemoval t="6333" b="93167" l="10000" r="90000">
                        <a14:foregroundMark x1="29101" y1="93167" x2="29101" y2="93167"/>
                        <a14:foregroundMark x1="48202" y1="6333" x2="48202" y2="6333"/>
                      </a14:backgroundRemoval>
                    </a14:imgEffect>
                  </a14:imgLayer>
                </a14:imgProps>
              </a:ext>
              <a:ext uri="{28A0092B-C50C-407E-A947-70E740481C1C}">
                <a14:useLocalDpi xmlns:a14="http://schemas.microsoft.com/office/drawing/2010/main" val="0"/>
              </a:ext>
            </a:extLst>
          </a:blip>
          <a:stretch>
            <a:fillRect/>
          </a:stretch>
        </p:blipFill>
        <p:spPr>
          <a:xfrm>
            <a:off x="8444608" y="2826206"/>
            <a:ext cx="2745155" cy="1850666"/>
          </a:xfrm>
          <a:prstGeom prst="rect">
            <a:avLst/>
          </a:prstGeom>
        </p:spPr>
      </p:pic>
      <p:pic>
        <p:nvPicPr>
          <p:cNvPr id="7" name="Picture 6" descr="A picture containing text, clipart, vector graphics&#10;&#10;Description automatically generated">
            <a:extLst>
              <a:ext uri="{FF2B5EF4-FFF2-40B4-BE49-F238E27FC236}">
                <a16:creationId xmlns:a16="http://schemas.microsoft.com/office/drawing/2014/main" id="{EB605A62-A477-41E3-A993-8F4C27BE6B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436" b="92692" l="10000" r="90000">
                        <a14:foregroundMark x1="45978" y1="7564" x2="45978" y2="7564"/>
                        <a14:foregroundMark x1="47717" y1="92692" x2="47717" y2="92692"/>
                      </a14:backgroundRemoval>
                    </a14:imgEffect>
                  </a14:imgLayer>
                </a14:imgProps>
              </a:ext>
              <a:ext uri="{28A0092B-C50C-407E-A947-70E740481C1C}">
                <a14:useLocalDpi xmlns:a14="http://schemas.microsoft.com/office/drawing/2010/main" val="0"/>
              </a:ext>
            </a:extLst>
          </a:blip>
          <a:stretch>
            <a:fillRect/>
          </a:stretch>
        </p:blipFill>
        <p:spPr>
          <a:xfrm>
            <a:off x="6398507" y="2826206"/>
            <a:ext cx="2182837" cy="1850666"/>
          </a:xfrm>
          <a:prstGeom prst="rect">
            <a:avLst/>
          </a:prstGeom>
        </p:spPr>
      </p:pic>
      <p:sp>
        <p:nvSpPr>
          <p:cNvPr id="8" name="Slide Number Placeholder 7">
            <a:extLst>
              <a:ext uri="{FF2B5EF4-FFF2-40B4-BE49-F238E27FC236}">
                <a16:creationId xmlns:a16="http://schemas.microsoft.com/office/drawing/2014/main" id="{BC26631A-DB5E-4583-8F7E-C378DBD1D6D0}"/>
              </a:ext>
            </a:extLst>
          </p:cNvPr>
          <p:cNvSpPr>
            <a:spLocks noGrp="1"/>
          </p:cNvSpPr>
          <p:nvPr>
            <p:ph type="sldNum" sz="quarter" idx="12"/>
          </p:nvPr>
        </p:nvSpPr>
        <p:spPr/>
        <p:txBody>
          <a:bodyPr/>
          <a:lstStyle/>
          <a:p>
            <a:fld id="{BBC2B15A-91FB-46A3-B0F1-FC76FA75A26F}" type="slidenum">
              <a:rPr lang="en-IN" smtClean="0"/>
              <a:t>14</a:t>
            </a:fld>
            <a:endParaRPr lang="en-IN"/>
          </a:p>
        </p:txBody>
      </p:sp>
    </p:spTree>
    <p:extLst>
      <p:ext uri="{BB962C8B-B14F-4D97-AF65-F5344CB8AC3E}">
        <p14:creationId xmlns:p14="http://schemas.microsoft.com/office/powerpoint/2010/main" val="172031486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4" name="Rectangle 2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643468" y="643467"/>
            <a:ext cx="4620584" cy="2785533"/>
          </a:xfrm>
        </p:spPr>
        <p:txBody>
          <a:bodyPr>
            <a:normAutofit/>
          </a:bodyPr>
          <a:lstStyle/>
          <a:p>
            <a:pPr algn="l"/>
            <a:r>
              <a:rPr lang="en-US" sz="4400" b="1" dirty="0">
                <a:solidFill>
                  <a:schemeClr val="bg1"/>
                </a:solidFill>
                <a:latin typeface="TT Commons"/>
              </a:rPr>
              <a:t>Tips on what to do to help growth hack your career </a:t>
            </a:r>
            <a:endParaRPr lang="en-IN" sz="4400" dirty="0">
              <a:solidFill>
                <a:schemeClr val="bg1"/>
              </a:solidFill>
            </a:endParaRPr>
          </a:p>
        </p:txBody>
      </p:sp>
      <p:pic>
        <p:nvPicPr>
          <p:cNvPr id="5" name="Picture 4">
            <a:extLst>
              <a:ext uri="{FF2B5EF4-FFF2-40B4-BE49-F238E27FC236}">
                <a16:creationId xmlns:a16="http://schemas.microsoft.com/office/drawing/2014/main" id="{D3F1F84E-A569-43BE-85B2-7499ED6D1CA7}"/>
              </a:ext>
            </a:extLst>
          </p:cNvPr>
          <p:cNvPicPr>
            <a:picLocks noChangeAspect="1"/>
          </p:cNvPicPr>
          <p:nvPr/>
        </p:nvPicPr>
        <p:blipFill rotWithShape="1">
          <a:blip r:embed="rId3">
            <a:extLst>
              <a:ext uri="{28A0092B-C50C-407E-A947-70E740481C1C}">
                <a14:useLocalDpi xmlns:a14="http://schemas.microsoft.com/office/drawing/2010/main" val="0"/>
              </a:ext>
            </a:extLst>
          </a:blip>
          <a:srcRect l="10290" r="27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cxnSp>
        <p:nvCxnSpPr>
          <p:cNvPr id="13" name="Straight Connector 12">
            <a:extLst>
              <a:ext uri="{FF2B5EF4-FFF2-40B4-BE49-F238E27FC236}">
                <a16:creationId xmlns:a16="http://schemas.microsoft.com/office/drawing/2014/main" id="{97F06E82-A3F7-49A4-A30B-3FD475119969}"/>
              </a:ext>
            </a:extLst>
          </p:cNvPr>
          <p:cNvCxnSpPr/>
          <p:nvPr/>
        </p:nvCxnSpPr>
        <p:spPr>
          <a:xfrm>
            <a:off x="643468" y="3678382"/>
            <a:ext cx="41779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6" name="Subtitle 2">
            <a:extLst>
              <a:ext uri="{FF2B5EF4-FFF2-40B4-BE49-F238E27FC236}">
                <a16:creationId xmlns:a16="http://schemas.microsoft.com/office/drawing/2014/main" id="{026601F1-97A2-4718-93CA-57CC25B496C4}"/>
              </a:ext>
            </a:extLst>
          </p:cNvPr>
          <p:cNvSpPr txBox="1">
            <a:spLocks/>
          </p:cNvSpPr>
          <p:nvPr/>
        </p:nvSpPr>
        <p:spPr>
          <a:xfrm>
            <a:off x="-67741" y="4301179"/>
            <a:ext cx="5593040" cy="25568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solidFill>
                  <a:srgbClr val="FFFF00"/>
                </a:solidFill>
              </a:rPr>
              <a:t>Network</a:t>
            </a:r>
          </a:p>
          <a:p>
            <a:r>
              <a:rPr lang="en-US" sz="2800" b="1" dirty="0">
                <a:solidFill>
                  <a:srgbClr val="FFFF00"/>
                </a:solidFill>
              </a:rPr>
              <a:t>Volunteer</a:t>
            </a:r>
          </a:p>
          <a:p>
            <a:r>
              <a:rPr lang="en-US" sz="2800" b="1" dirty="0">
                <a:solidFill>
                  <a:srgbClr val="FFFF00"/>
                </a:solidFill>
              </a:rPr>
              <a:t>Publish</a:t>
            </a:r>
          </a:p>
          <a:p>
            <a:r>
              <a:rPr lang="en-US" sz="2800" b="1" dirty="0">
                <a:solidFill>
                  <a:srgbClr val="FFFF00"/>
                </a:solidFill>
              </a:rPr>
              <a:t>Stay up to date</a:t>
            </a:r>
            <a:endParaRPr lang="en-IN" sz="2800" b="1" dirty="0">
              <a:solidFill>
                <a:srgbClr val="FFFF00"/>
              </a:solidFill>
            </a:endParaRPr>
          </a:p>
        </p:txBody>
      </p:sp>
    </p:spTree>
    <p:extLst>
      <p:ext uri="{BB962C8B-B14F-4D97-AF65-F5344CB8AC3E}">
        <p14:creationId xmlns:p14="http://schemas.microsoft.com/office/powerpoint/2010/main" val="382456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11046910" cy="3204134"/>
          </a:xfrm>
        </p:spPr>
        <p:txBody>
          <a:bodyPr anchor="b">
            <a:normAutofit/>
          </a:bodyPr>
          <a:lstStyle/>
          <a:p>
            <a:pPr algn="l"/>
            <a:r>
              <a:rPr lang="en-US" sz="4800" b="1" dirty="0">
                <a:latin typeface="TT Commons"/>
              </a:rPr>
              <a:t>Questions</a:t>
            </a:r>
            <a:endParaRPr lang="en-IN" sz="48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Teams&#10;&#10;Description automatically generated">
            <a:extLst>
              <a:ext uri="{FF2B5EF4-FFF2-40B4-BE49-F238E27FC236}">
                <a16:creationId xmlns:a16="http://schemas.microsoft.com/office/drawing/2014/main" id="{1BBB7EB7-2557-41AF-BE11-9BD1466F82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42680" y="4583007"/>
            <a:ext cx="4436294" cy="2495416"/>
          </a:xfrm>
          <a:prstGeom prst="rect">
            <a:avLst/>
          </a:prstGeom>
          <a:effectLst>
            <a:outerShdw blurRad="50800" dist="38100" dir="2700000" algn="tl" rotWithShape="0">
              <a:prstClr val="black">
                <a:alpha val="40000"/>
              </a:prstClr>
            </a:outerShdw>
          </a:effectLst>
        </p:spPr>
      </p:pic>
      <p:sp>
        <p:nvSpPr>
          <p:cNvPr id="10" name="Title 1">
            <a:extLst>
              <a:ext uri="{FF2B5EF4-FFF2-40B4-BE49-F238E27FC236}">
                <a16:creationId xmlns:a16="http://schemas.microsoft.com/office/drawing/2014/main" id="{236707A5-B2E6-4D1C-9712-B2493894DBAD}"/>
              </a:ext>
            </a:extLst>
          </p:cNvPr>
          <p:cNvSpPr txBox="1">
            <a:spLocks/>
          </p:cNvSpPr>
          <p:nvPr/>
        </p:nvSpPr>
        <p:spPr>
          <a:xfrm>
            <a:off x="2764341" y="5636050"/>
            <a:ext cx="8037010" cy="7087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000" dirty="0">
                <a:latin typeface="Bahnschrift SemiBold Condensed" panose="020B0502040204020203" pitchFamily="34" charset="0"/>
              </a:rPr>
              <a:t>Keep Pushing Your Limits</a:t>
            </a:r>
            <a:endParaRPr lang="en-IN" sz="3200" dirty="0"/>
          </a:p>
        </p:txBody>
      </p:sp>
      <p:sp>
        <p:nvSpPr>
          <p:cNvPr id="11" name="Subtitle 2">
            <a:extLst>
              <a:ext uri="{FF2B5EF4-FFF2-40B4-BE49-F238E27FC236}">
                <a16:creationId xmlns:a16="http://schemas.microsoft.com/office/drawing/2014/main" id="{4FC7105F-7359-48E6-86D3-4C4DAA17EEC8}"/>
              </a:ext>
            </a:extLst>
          </p:cNvPr>
          <p:cNvSpPr txBox="1">
            <a:spLocks/>
          </p:cNvSpPr>
          <p:nvPr/>
        </p:nvSpPr>
        <p:spPr>
          <a:xfrm>
            <a:off x="1409890" y="6412578"/>
            <a:ext cx="933920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i="1" dirty="0">
                <a:solidFill>
                  <a:srgbClr val="FFFF00"/>
                </a:solidFill>
              </a:rPr>
              <a:t>Sundar Pichai</a:t>
            </a:r>
          </a:p>
        </p:txBody>
      </p:sp>
      <p:pic>
        <p:nvPicPr>
          <p:cNvPr id="6" name="Picture 5" descr="Icon&#10;&#10;Description automatically generated with medium confidence">
            <a:extLst>
              <a:ext uri="{FF2B5EF4-FFF2-40B4-BE49-F238E27FC236}">
                <a16:creationId xmlns:a16="http://schemas.microsoft.com/office/drawing/2014/main" id="{4802277F-BF35-46EC-8C45-27ADDFE1EC7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527" b="92354" l="10000" r="90000">
                        <a14:foregroundMark x1="43778" y1="7646" x2="43778" y2="7646"/>
                        <a14:foregroundMark x1="44222" y1="92354" x2="44222" y2="92354"/>
                        <a14:foregroundMark x1="66778" y1="68578" x2="66778" y2="68578"/>
                        <a14:foregroundMark x1="66556" y1="67384" x2="66556" y2="67384"/>
                        <a14:foregroundMark x1="70111" y1="65472" x2="70111" y2="65472"/>
                        <a14:foregroundMark x1="53889" y1="91398" x2="53889" y2="91398"/>
                      </a14:backgroundRemoval>
                    </a14:imgEffect>
                  </a14:imgLayer>
                </a14:imgProps>
              </a:ext>
              <a:ext uri="{28A0092B-C50C-407E-A947-70E740481C1C}">
                <a14:useLocalDpi xmlns:a14="http://schemas.microsoft.com/office/drawing/2010/main" val="0"/>
              </a:ext>
            </a:extLst>
          </a:blip>
          <a:stretch>
            <a:fillRect/>
          </a:stretch>
        </p:blipFill>
        <p:spPr>
          <a:xfrm>
            <a:off x="4603923" y="123389"/>
            <a:ext cx="5644039" cy="5248956"/>
          </a:xfrm>
          <a:prstGeom prst="rect">
            <a:avLst/>
          </a:prstGeom>
        </p:spPr>
      </p:pic>
      <p:sp>
        <p:nvSpPr>
          <p:cNvPr id="20" name="Subtitle 2">
            <a:extLst>
              <a:ext uri="{FF2B5EF4-FFF2-40B4-BE49-F238E27FC236}">
                <a16:creationId xmlns:a16="http://schemas.microsoft.com/office/drawing/2014/main" id="{5B56854A-2487-406C-92D3-7DD0F470ADE0}"/>
              </a:ext>
            </a:extLst>
          </p:cNvPr>
          <p:cNvSpPr>
            <a:spLocks noGrp="1"/>
          </p:cNvSpPr>
          <p:nvPr>
            <p:ph type="subTitle" idx="1"/>
          </p:nvPr>
        </p:nvSpPr>
        <p:spPr>
          <a:xfrm>
            <a:off x="477980" y="4872922"/>
            <a:ext cx="9339206" cy="1208141"/>
          </a:xfrm>
        </p:spPr>
        <p:txBody>
          <a:bodyPr>
            <a:normAutofit/>
          </a:bodyPr>
          <a:lstStyle/>
          <a:p>
            <a:pPr algn="l"/>
            <a:r>
              <a:rPr lang="en-US" sz="2000" dirty="0"/>
              <a:t>Or more like </a:t>
            </a:r>
            <a:r>
              <a:rPr lang="en-US" sz="2000" b="1" dirty="0">
                <a:solidFill>
                  <a:srgbClr val="FFFF00"/>
                </a:solidFill>
              </a:rPr>
              <a:t>Open Discussion</a:t>
            </a:r>
          </a:p>
        </p:txBody>
      </p:sp>
    </p:spTree>
    <p:extLst>
      <p:ext uri="{BB962C8B-B14F-4D97-AF65-F5344CB8AC3E}">
        <p14:creationId xmlns:p14="http://schemas.microsoft.com/office/powerpoint/2010/main" val="39053834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11046910" cy="3204134"/>
          </a:xfrm>
        </p:spPr>
        <p:txBody>
          <a:bodyPr anchor="b">
            <a:normAutofit/>
          </a:bodyPr>
          <a:lstStyle/>
          <a:p>
            <a:pPr algn="l"/>
            <a:r>
              <a:rPr lang="en-US" sz="4800" b="1" dirty="0">
                <a:solidFill>
                  <a:srgbClr val="FFFF00"/>
                </a:solidFill>
                <a:latin typeface="TT Commons"/>
              </a:rPr>
              <a:t>Thank You</a:t>
            </a:r>
            <a:br>
              <a:rPr lang="en-US" sz="4800" b="1" dirty="0">
                <a:latin typeface="TT Commons"/>
              </a:rPr>
            </a:br>
            <a:r>
              <a:rPr lang="en-US" sz="4800" b="1" dirty="0">
                <a:latin typeface="TT Commons"/>
              </a:rPr>
              <a:t>For Your </a:t>
            </a:r>
            <a:br>
              <a:rPr lang="en-US" sz="4800" b="1" dirty="0">
                <a:latin typeface="TT Commons"/>
              </a:rPr>
            </a:br>
            <a:r>
              <a:rPr lang="en-US" sz="4800" b="1" dirty="0">
                <a:latin typeface="TT Commons"/>
              </a:rPr>
              <a:t>Attention</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9339206" cy="1208141"/>
          </a:xfrm>
        </p:spPr>
        <p:txBody>
          <a:bodyPr>
            <a:normAutofit/>
          </a:bodyPr>
          <a:lstStyle/>
          <a:p>
            <a:pPr marL="457200" indent="-457200" algn="r">
              <a:buFontTx/>
              <a:buChar char="-"/>
            </a:pPr>
            <a:r>
              <a:rPr lang="en-US" sz="2800" b="1" dirty="0">
                <a:solidFill>
                  <a:srgbClr val="FFFF00"/>
                </a:solidFill>
              </a:rPr>
              <a:t>Leo K A</a:t>
            </a:r>
          </a:p>
          <a:p>
            <a:pPr algn="r"/>
            <a:r>
              <a:rPr lang="en-US" b="1" dirty="0"/>
              <a:t>Proud </a:t>
            </a:r>
            <a:r>
              <a:rPr lang="en-US" b="1" dirty="0" err="1"/>
              <a:t>GECBian</a:t>
            </a:r>
            <a:endParaRPr lang="en-US" sz="2800" b="1"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Icon&#10;&#10;Description automatically generated">
            <a:extLst>
              <a:ext uri="{FF2B5EF4-FFF2-40B4-BE49-F238E27FC236}">
                <a16:creationId xmlns:a16="http://schemas.microsoft.com/office/drawing/2014/main" id="{43157BFD-9137-4057-8B12-E093844DF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200" y="191602"/>
            <a:ext cx="1406245" cy="1406245"/>
          </a:xfrm>
          <a:prstGeom prst="rect">
            <a:avLst/>
          </a:prstGeom>
        </p:spPr>
      </p:pic>
      <p:sp>
        <p:nvSpPr>
          <p:cNvPr id="23" name="Subtitle 2">
            <a:extLst>
              <a:ext uri="{FF2B5EF4-FFF2-40B4-BE49-F238E27FC236}">
                <a16:creationId xmlns:a16="http://schemas.microsoft.com/office/drawing/2014/main" id="{8B1B9527-A52C-49A5-84BA-72182DCF0679}"/>
              </a:ext>
            </a:extLst>
          </p:cNvPr>
          <p:cNvSpPr txBox="1">
            <a:spLocks/>
          </p:cNvSpPr>
          <p:nvPr/>
        </p:nvSpPr>
        <p:spPr>
          <a:xfrm>
            <a:off x="10417460" y="1506328"/>
            <a:ext cx="1475724" cy="3928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t>Signing off</a:t>
            </a:r>
          </a:p>
        </p:txBody>
      </p:sp>
    </p:spTree>
    <p:extLst>
      <p:ext uri="{BB962C8B-B14F-4D97-AF65-F5344CB8AC3E}">
        <p14:creationId xmlns:p14="http://schemas.microsoft.com/office/powerpoint/2010/main" val="33558362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IN" sz="4800" b="1" i="0" dirty="0">
                <a:effectLst/>
                <a:latin typeface="TT Commons"/>
              </a:rPr>
              <a:t>what's going to happen </a:t>
            </a:r>
            <a:r>
              <a:rPr lang="en-IN" sz="4800" b="1" i="0" dirty="0">
                <a:solidFill>
                  <a:srgbClr val="FFFF00"/>
                </a:solidFill>
                <a:effectLst/>
                <a:latin typeface="TT Commons"/>
              </a:rPr>
              <a:t>here</a:t>
            </a:r>
            <a:r>
              <a:rPr lang="en-IN" sz="4800" b="1" i="0" dirty="0">
                <a:effectLst/>
                <a:latin typeface="TT Commons"/>
              </a:rPr>
              <a:t> ?</a:t>
            </a:r>
            <a:endParaRPr lang="en-IN" sz="48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Subtitle 2">
            <a:extLst>
              <a:ext uri="{FF2B5EF4-FFF2-40B4-BE49-F238E27FC236}">
                <a16:creationId xmlns:a16="http://schemas.microsoft.com/office/drawing/2014/main" id="{758A37FE-0E3E-4928-BC1C-ABA4386C93A6}"/>
              </a:ext>
            </a:extLst>
          </p:cNvPr>
          <p:cNvSpPr>
            <a:spLocks noGrp="1"/>
          </p:cNvSpPr>
          <p:nvPr>
            <p:ph type="subTitle" idx="1"/>
          </p:nvPr>
        </p:nvSpPr>
        <p:spPr>
          <a:xfrm>
            <a:off x="477980" y="4872922"/>
            <a:ext cx="4023359" cy="1208141"/>
          </a:xfrm>
        </p:spPr>
        <p:txBody>
          <a:bodyPr>
            <a:normAutofit/>
          </a:bodyPr>
          <a:lstStyle/>
          <a:p>
            <a:pPr algn="l"/>
            <a:r>
              <a:rPr lang="en-US" sz="2000" dirty="0"/>
              <a:t>Or in simple terms </a:t>
            </a:r>
            <a:r>
              <a:rPr lang="en-US" sz="2000" b="1" dirty="0">
                <a:solidFill>
                  <a:srgbClr val="FFFF00"/>
                </a:solidFill>
              </a:rPr>
              <a:t>Contents </a:t>
            </a:r>
            <a:endParaRPr lang="en-IN" sz="2000" b="1" dirty="0">
              <a:solidFill>
                <a:srgbClr val="FFFF00"/>
              </a:solidFill>
            </a:endParaRPr>
          </a:p>
        </p:txBody>
      </p:sp>
      <p:sp>
        <p:nvSpPr>
          <p:cNvPr id="20" name="Title 1">
            <a:extLst>
              <a:ext uri="{FF2B5EF4-FFF2-40B4-BE49-F238E27FC236}">
                <a16:creationId xmlns:a16="http://schemas.microsoft.com/office/drawing/2014/main" id="{DD8A5346-024A-49A1-9432-5F1583902B3D}"/>
              </a:ext>
            </a:extLst>
          </p:cNvPr>
          <p:cNvSpPr txBox="1">
            <a:spLocks/>
          </p:cNvSpPr>
          <p:nvPr/>
        </p:nvSpPr>
        <p:spPr>
          <a:xfrm>
            <a:off x="5838997" y="1224880"/>
            <a:ext cx="5545073" cy="8974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5400" b="1" dirty="0">
                <a:latin typeface="TT Commons"/>
              </a:rPr>
              <a:t>Growth Hacking</a:t>
            </a:r>
            <a:endParaRPr lang="en-IN" sz="5400" dirty="0"/>
          </a:p>
        </p:txBody>
      </p:sp>
      <p:pic>
        <p:nvPicPr>
          <p:cNvPr id="14" name="Picture 13" descr="Icon&#10;&#10;Description automatically generated with medium confidence">
            <a:extLst>
              <a:ext uri="{FF2B5EF4-FFF2-40B4-BE49-F238E27FC236}">
                <a16:creationId xmlns:a16="http://schemas.microsoft.com/office/drawing/2014/main" id="{051E1F78-7384-4025-A027-1C5517A95E5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4063" y1="30938" x2="34063" y2="30938"/>
                        <a14:foregroundMark x1="26563" y1="47813" x2="26563" y2="47813"/>
                        <a14:foregroundMark x1="34063" y1="63125" x2="34063" y2="63125"/>
                        <a14:foregroundMark x1="66250" y1="62187" x2="66250" y2="62187"/>
                        <a14:foregroundMark x1="74375" y1="46875" x2="74375" y2="46875"/>
                        <a14:foregroundMark x1="65313" y1="31250" x2="65313" y2="31250"/>
                        <a14:foregroundMark x1="49688" y1="23750" x2="49688" y2="23750"/>
                        <a14:foregroundMark x1="47813" y1="68438" x2="47813" y2="68438"/>
                        <a14:foregroundMark x1="49063" y1="70938" x2="49063" y2="70938"/>
                        <a14:foregroundMark x1="50938" y1="73438" x2="50938" y2="73438"/>
                        <a14:foregroundMark x1="50938" y1="76250" x2="50938" y2="76250"/>
                      </a14:backgroundRemoval>
                    </a14:imgEffect>
                  </a14:imgLayer>
                </a14:imgProps>
              </a:ext>
              <a:ext uri="{28A0092B-C50C-407E-A947-70E740481C1C}">
                <a14:useLocalDpi xmlns:a14="http://schemas.microsoft.com/office/drawing/2010/main" val="0"/>
              </a:ext>
            </a:extLst>
          </a:blip>
          <a:srcRect l="17625" t="18373" r="18505" b="19110"/>
          <a:stretch/>
        </p:blipFill>
        <p:spPr>
          <a:xfrm>
            <a:off x="6798953" y="2271724"/>
            <a:ext cx="1228084" cy="1202069"/>
          </a:xfrm>
          <a:prstGeom prst="rect">
            <a:avLst/>
          </a:prstGeom>
        </p:spPr>
      </p:pic>
      <p:pic>
        <p:nvPicPr>
          <p:cNvPr id="23" name="Picture 22" descr="A picture containing icon&#10;&#10;Description automatically generated">
            <a:extLst>
              <a:ext uri="{FF2B5EF4-FFF2-40B4-BE49-F238E27FC236}">
                <a16:creationId xmlns:a16="http://schemas.microsoft.com/office/drawing/2014/main" id="{2B890249-D1F3-4F99-BAD1-BFCAB30B0FC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556" b="87778" l="5600" r="94100">
                        <a14:foregroundMark x1="61400" y1="20556" x2="41400" y2="20926"/>
                        <a14:foregroundMark x1="41400" y1="20926" x2="19800" y2="35370"/>
                        <a14:foregroundMark x1="19800" y1="35370" x2="31600" y2="66574"/>
                        <a14:foregroundMark x1="31600" y1="66574" x2="38600" y2="75000"/>
                        <a14:foregroundMark x1="39500" y1="79444" x2="11100" y2="48704"/>
                        <a14:foregroundMark x1="11100" y1="48704" x2="32200" y2="24537"/>
                        <a14:foregroundMark x1="32200" y1="24537" x2="19600" y2="31204"/>
                        <a14:foregroundMark x1="19600" y1="31204" x2="14000" y2="40185"/>
                        <a14:foregroundMark x1="14000" y1="40185" x2="15200" y2="41944"/>
                        <a14:foregroundMark x1="11000" y1="36667" x2="37600" y2="17778"/>
                        <a14:foregroundMark x1="37600" y1="17778" x2="57900" y2="14537"/>
                        <a14:foregroundMark x1="57900" y1="14537" x2="69600" y2="17315"/>
                        <a14:foregroundMark x1="69600" y1="17315" x2="89900" y2="35278"/>
                        <a14:foregroundMark x1="52400" y1="5556" x2="52400" y2="5556"/>
                        <a14:foregroundMark x1="94100" y1="44167" x2="94100" y2="44167"/>
                        <a14:foregroundMark x1="43100" y1="84722" x2="43100" y2="84722"/>
                        <a14:foregroundMark x1="49100" y1="87778" x2="49100" y2="87778"/>
                        <a14:foregroundMark x1="5600" y1="46944" x2="5600" y2="46944"/>
                      </a14:backgroundRemoval>
                    </a14:imgEffect>
                  </a14:imgLayer>
                </a14:imgProps>
              </a:ext>
              <a:ext uri="{28A0092B-C50C-407E-A947-70E740481C1C}">
                <a14:useLocalDpi xmlns:a14="http://schemas.microsoft.com/office/drawing/2010/main" val="0"/>
              </a:ext>
            </a:extLst>
          </a:blip>
          <a:srcRect b="8800"/>
          <a:stretch/>
        </p:blipFill>
        <p:spPr>
          <a:xfrm>
            <a:off x="8027037" y="2304050"/>
            <a:ext cx="1222507" cy="1204119"/>
          </a:xfrm>
          <a:prstGeom prst="rect">
            <a:avLst/>
          </a:prstGeom>
        </p:spPr>
      </p:pic>
      <p:pic>
        <p:nvPicPr>
          <p:cNvPr id="25" name="Picture 24" descr="Icon&#10;&#10;Description automatically generated">
            <a:extLst>
              <a:ext uri="{FF2B5EF4-FFF2-40B4-BE49-F238E27FC236}">
                <a16:creationId xmlns:a16="http://schemas.microsoft.com/office/drawing/2014/main" id="{720F7DD3-A18F-4C42-BD40-F7A7AC14505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8654" b="77884" l="11229" r="85159">
                        <a14:foregroundMark x1="64400" y1="23056" x2="64400" y2="23056"/>
                      </a14:backgroundRemoval>
                    </a14:imgEffect>
                  </a14:imgLayer>
                </a14:imgProps>
              </a:ext>
              <a:ext uri="{28A0092B-C50C-407E-A947-70E740481C1C}">
                <a14:useLocalDpi xmlns:a14="http://schemas.microsoft.com/office/drawing/2010/main" val="0"/>
              </a:ext>
            </a:extLst>
          </a:blip>
          <a:srcRect l="1988" t="9857" r="5600" b="21012"/>
          <a:stretch/>
        </p:blipFill>
        <p:spPr>
          <a:xfrm>
            <a:off x="9003119" y="2279104"/>
            <a:ext cx="1478718" cy="1194689"/>
          </a:xfrm>
          <a:prstGeom prst="rect">
            <a:avLst/>
          </a:prstGeom>
        </p:spPr>
      </p:pic>
      <p:sp>
        <p:nvSpPr>
          <p:cNvPr id="26" name="Title 1">
            <a:extLst>
              <a:ext uri="{FF2B5EF4-FFF2-40B4-BE49-F238E27FC236}">
                <a16:creationId xmlns:a16="http://schemas.microsoft.com/office/drawing/2014/main" id="{C5DA14E4-22B9-4BC5-A7C9-1E4A05E151AC}"/>
              </a:ext>
            </a:extLst>
          </p:cNvPr>
          <p:cNvSpPr txBox="1">
            <a:spLocks/>
          </p:cNvSpPr>
          <p:nvPr/>
        </p:nvSpPr>
        <p:spPr>
          <a:xfrm>
            <a:off x="7072653" y="3604296"/>
            <a:ext cx="3077763" cy="341388"/>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b="1" dirty="0">
                <a:latin typeface="TT Commons"/>
              </a:rPr>
              <a:t>What </a:t>
            </a:r>
            <a:r>
              <a:rPr lang="en-IN" sz="2400" b="1" dirty="0">
                <a:solidFill>
                  <a:srgbClr val="FFFF00"/>
                </a:solidFill>
                <a:latin typeface="TT Commons"/>
              </a:rPr>
              <a:t>|</a:t>
            </a:r>
            <a:r>
              <a:rPr lang="en-IN" sz="2400" b="1" dirty="0">
                <a:latin typeface="TT Commons"/>
              </a:rPr>
              <a:t> Why </a:t>
            </a:r>
            <a:r>
              <a:rPr lang="en-IN" sz="2400" b="1" dirty="0">
                <a:solidFill>
                  <a:srgbClr val="FFFF00"/>
                </a:solidFill>
                <a:latin typeface="TT Commons"/>
              </a:rPr>
              <a:t>|</a:t>
            </a:r>
            <a:r>
              <a:rPr lang="en-IN" sz="2400" b="1" dirty="0">
                <a:latin typeface="TT Commons"/>
              </a:rPr>
              <a:t> How</a:t>
            </a:r>
            <a:endParaRPr lang="en-IN" sz="2400" dirty="0"/>
          </a:p>
        </p:txBody>
      </p:sp>
      <p:sp>
        <p:nvSpPr>
          <p:cNvPr id="27" name="Title 1">
            <a:extLst>
              <a:ext uri="{FF2B5EF4-FFF2-40B4-BE49-F238E27FC236}">
                <a16:creationId xmlns:a16="http://schemas.microsoft.com/office/drawing/2014/main" id="{7AB46A29-2ED7-44F9-A657-523F6BED3CCB}"/>
              </a:ext>
            </a:extLst>
          </p:cNvPr>
          <p:cNvSpPr txBox="1">
            <a:spLocks/>
          </p:cNvSpPr>
          <p:nvPr/>
        </p:nvSpPr>
        <p:spPr>
          <a:xfrm>
            <a:off x="6482580" y="5270500"/>
            <a:ext cx="4477520" cy="51790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b="1" dirty="0">
                <a:latin typeface="TT Commons"/>
              </a:rPr>
              <a:t>Scope of Growth Hack in Your Career </a:t>
            </a:r>
            <a:endParaRPr lang="en-IN" sz="2400" dirty="0"/>
          </a:p>
        </p:txBody>
      </p:sp>
      <p:pic>
        <p:nvPicPr>
          <p:cNvPr id="37" name="Picture 36">
            <a:extLst>
              <a:ext uri="{FF2B5EF4-FFF2-40B4-BE49-F238E27FC236}">
                <a16:creationId xmlns:a16="http://schemas.microsoft.com/office/drawing/2014/main" id="{382F0C6A-FFC9-419C-90EA-7C4D0B2351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7294" y="4182022"/>
            <a:ext cx="1088478" cy="1088478"/>
          </a:xfrm>
          <a:prstGeom prst="rect">
            <a:avLst/>
          </a:prstGeom>
        </p:spPr>
      </p:pic>
      <p:sp>
        <p:nvSpPr>
          <p:cNvPr id="40" name="Slide Number Placeholder 39">
            <a:extLst>
              <a:ext uri="{FF2B5EF4-FFF2-40B4-BE49-F238E27FC236}">
                <a16:creationId xmlns:a16="http://schemas.microsoft.com/office/drawing/2014/main" id="{15445FB1-C8B7-4C8D-B12B-DBA15224B6B5}"/>
              </a:ext>
            </a:extLst>
          </p:cNvPr>
          <p:cNvSpPr>
            <a:spLocks noGrp="1"/>
          </p:cNvSpPr>
          <p:nvPr>
            <p:ph type="sldNum" sz="quarter" idx="12"/>
          </p:nvPr>
        </p:nvSpPr>
        <p:spPr/>
        <p:txBody>
          <a:bodyPr/>
          <a:lstStyle/>
          <a:p>
            <a:fld id="{BBC2B15A-91FB-46A3-B0F1-FC76FA75A26F}" type="slidenum">
              <a:rPr lang="en-IN" smtClean="0"/>
              <a:t>2</a:t>
            </a:fld>
            <a:endParaRPr lang="en-IN"/>
          </a:p>
        </p:txBody>
      </p:sp>
    </p:spTree>
    <p:extLst>
      <p:ext uri="{BB962C8B-B14F-4D97-AF65-F5344CB8AC3E}">
        <p14:creationId xmlns:p14="http://schemas.microsoft.com/office/powerpoint/2010/main" val="27556996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43">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F3621-8B9E-4AA3-BD63-3D30F5A80D33}"/>
              </a:ext>
            </a:extLst>
          </p:cNvPr>
          <p:cNvSpPr>
            <a:spLocks noGrp="1"/>
          </p:cNvSpPr>
          <p:nvPr>
            <p:ph type="ctrTitle"/>
          </p:nvPr>
        </p:nvSpPr>
        <p:spPr>
          <a:xfrm>
            <a:off x="4305422" y="1871649"/>
            <a:ext cx="3505200" cy="3114698"/>
          </a:xfrm>
        </p:spPr>
        <p:txBody>
          <a:bodyPr>
            <a:normAutofit/>
          </a:bodyPr>
          <a:lstStyle/>
          <a:p>
            <a:r>
              <a:rPr lang="en-IN" sz="5600" b="1" i="0" dirty="0">
                <a:solidFill>
                  <a:schemeClr val="bg1"/>
                </a:solidFill>
                <a:effectLst/>
                <a:latin typeface="TT Commons"/>
              </a:rPr>
              <a:t>What Is Growth Hacking?</a:t>
            </a:r>
            <a:endParaRPr lang="en-IN" sz="5600" dirty="0">
              <a:solidFill>
                <a:schemeClr val="bg1"/>
              </a:solidFill>
            </a:endParaRPr>
          </a:p>
        </p:txBody>
      </p:sp>
      <p:grpSp>
        <p:nvGrpSpPr>
          <p:cNvPr id="57" name="Group 45">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47" name="Freeform: Shape 46">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47">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Graphical user interface&#10;&#10;Description automatically generated with low confidence">
            <a:extLst>
              <a:ext uri="{FF2B5EF4-FFF2-40B4-BE49-F238E27FC236}">
                <a16:creationId xmlns:a16="http://schemas.microsoft.com/office/drawing/2014/main" id="{534F4F4F-EBAE-41F1-8EFD-14094BB2B06B}"/>
              </a:ext>
            </a:extLst>
          </p:cNvPr>
          <p:cNvPicPr>
            <a:picLocks noChangeAspect="1"/>
          </p:cNvPicPr>
          <p:nvPr/>
        </p:nvPicPr>
        <p:blipFill rotWithShape="1">
          <a:blip r:embed="rId3">
            <a:extLst>
              <a:ext uri="{28A0092B-C50C-407E-A947-70E740481C1C}">
                <a14:useLocalDpi xmlns:a14="http://schemas.microsoft.com/office/drawing/2010/main" val="0"/>
              </a:ext>
            </a:extLst>
          </a:blip>
          <a:srcRect l="28612" r="28627"/>
          <a:stretch/>
        </p:blipFill>
        <p:spPr>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p:spPr>
      </p:pic>
      <p:grpSp>
        <p:nvGrpSpPr>
          <p:cNvPr id="50" name="Group 49">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51" name="Freeform: Shape 50">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4" name="Group 53">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55" name="Freeform: Shape 54">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picture containing dark, light, night sky&#10;&#10;Description automatically generated">
            <a:extLst>
              <a:ext uri="{FF2B5EF4-FFF2-40B4-BE49-F238E27FC236}">
                <a16:creationId xmlns:a16="http://schemas.microsoft.com/office/drawing/2014/main" id="{9AB501EA-B8D8-49BB-B598-A6B6B37215DF}"/>
              </a:ext>
            </a:extLst>
          </p:cNvPr>
          <p:cNvPicPr>
            <a:picLocks noChangeAspect="1"/>
          </p:cNvPicPr>
          <p:nvPr/>
        </p:nvPicPr>
        <p:blipFill rotWithShape="1">
          <a:blip r:embed="rId5">
            <a:extLst>
              <a:ext uri="{28A0092B-C50C-407E-A947-70E740481C1C}">
                <a14:useLocalDpi xmlns:a14="http://schemas.microsoft.com/office/drawing/2010/main" val="0"/>
              </a:ext>
            </a:extLst>
          </a:blip>
          <a:srcRect l="5633" r="55169" b="-1"/>
          <a:stretch/>
        </p:blipFill>
        <p:spPr>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p:spPr>
      </p:pic>
      <p:grpSp>
        <p:nvGrpSpPr>
          <p:cNvPr id="58" name="Group 57">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59" name="Freeform: Shape 58">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EC036643-F08F-4399-81C7-00E418580DD7}"/>
              </a:ext>
            </a:extLst>
          </p:cNvPr>
          <p:cNvSpPr>
            <a:spLocks noGrp="1"/>
          </p:cNvSpPr>
          <p:nvPr>
            <p:ph type="sldNum" sz="quarter" idx="12"/>
          </p:nvPr>
        </p:nvSpPr>
        <p:spPr/>
        <p:txBody>
          <a:bodyPr/>
          <a:lstStyle/>
          <a:p>
            <a:fld id="{BBC2B15A-91FB-46A3-B0F1-FC76FA75A26F}" type="slidenum">
              <a:rPr lang="en-IN" smtClean="0"/>
              <a:t>3</a:t>
            </a:fld>
            <a:endParaRPr lang="en-IN"/>
          </a:p>
        </p:txBody>
      </p:sp>
    </p:spTree>
    <p:extLst>
      <p:ext uri="{BB962C8B-B14F-4D97-AF65-F5344CB8AC3E}">
        <p14:creationId xmlns:p14="http://schemas.microsoft.com/office/powerpoint/2010/main" val="2455495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IN" sz="4800" b="1" i="0">
                <a:effectLst/>
                <a:latin typeface="TT Commons"/>
              </a:rPr>
              <a:t>Growth Hack</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4023359" cy="1208141"/>
          </a:xfrm>
        </p:spPr>
        <p:txBody>
          <a:bodyPr>
            <a:normAutofit/>
          </a:bodyPr>
          <a:lstStyle/>
          <a:p>
            <a:pPr algn="l"/>
            <a:r>
              <a:rPr lang="en-US" sz="2000" b="1" dirty="0"/>
              <a:t>Growth Hacking isn’t just </a:t>
            </a:r>
            <a:r>
              <a:rPr lang="en-US" sz="2000" b="1" dirty="0">
                <a:solidFill>
                  <a:srgbClr val="FFFF00"/>
                </a:solidFill>
              </a:rPr>
              <a:t>marketing-done-well </a:t>
            </a:r>
            <a:r>
              <a:rPr lang="en-US" sz="2000" b="1" dirty="0"/>
              <a:t>?</a:t>
            </a:r>
            <a:endParaRPr lang="en-IN" sz="2000" b="1"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text, sign, vector graphics&#10;&#10;Description automatically generated">
            <a:extLst>
              <a:ext uri="{FF2B5EF4-FFF2-40B4-BE49-F238E27FC236}">
                <a16:creationId xmlns:a16="http://schemas.microsoft.com/office/drawing/2014/main" id="{3784D59B-54BA-4299-BD6E-8B99A18FE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45" y="575938"/>
            <a:ext cx="2919208" cy="2919208"/>
          </a:xfrm>
          <a:prstGeom prst="rect">
            <a:avLst/>
          </a:prstGeom>
        </p:spPr>
      </p:pic>
      <p:sp>
        <p:nvSpPr>
          <p:cNvPr id="11" name="Subtitle 2">
            <a:extLst>
              <a:ext uri="{FF2B5EF4-FFF2-40B4-BE49-F238E27FC236}">
                <a16:creationId xmlns:a16="http://schemas.microsoft.com/office/drawing/2014/main" id="{1F44D6CE-C1FF-4D2B-B836-5067D72E2381}"/>
              </a:ext>
            </a:extLst>
          </p:cNvPr>
          <p:cNvSpPr txBox="1">
            <a:spLocks/>
          </p:cNvSpPr>
          <p:nvPr/>
        </p:nvSpPr>
        <p:spPr>
          <a:xfrm>
            <a:off x="4669606" y="2257398"/>
            <a:ext cx="6683462" cy="18415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Growth hacking concerns </a:t>
            </a:r>
            <a:r>
              <a:rPr lang="en-US" sz="2000" b="1" dirty="0">
                <a:solidFill>
                  <a:srgbClr val="FFFF00"/>
                </a:solidFill>
              </a:rPr>
              <a:t>outside-the-box</a:t>
            </a:r>
            <a:r>
              <a:rPr lang="en-US" sz="2000" dirty="0"/>
              <a:t> marketing strategies used to get the maximum number of users with minimal spend. </a:t>
            </a:r>
            <a:endParaRPr lang="en-IN" sz="2000" dirty="0"/>
          </a:p>
          <a:p>
            <a:pPr marL="342900" indent="-342900" algn="l">
              <a:buFont typeface="Arial" panose="020B0604020202020204" pitchFamily="34" charset="0"/>
              <a:buChar char="•"/>
            </a:pPr>
            <a:r>
              <a:rPr lang="en-US" sz="2000" dirty="0"/>
              <a:t>It’s a field focusing solely on growth, based on a </a:t>
            </a:r>
            <a:r>
              <a:rPr lang="en-US" sz="2000" b="1" dirty="0">
                <a:solidFill>
                  <a:srgbClr val="FFFF00"/>
                </a:solidFill>
              </a:rPr>
              <a:t>data-driven, experiment-based</a:t>
            </a:r>
            <a:r>
              <a:rPr lang="en-US" sz="2000" dirty="0"/>
              <a:t> process.</a:t>
            </a:r>
          </a:p>
        </p:txBody>
      </p:sp>
      <p:sp>
        <p:nvSpPr>
          <p:cNvPr id="16" name="Subtitle 2">
            <a:extLst>
              <a:ext uri="{FF2B5EF4-FFF2-40B4-BE49-F238E27FC236}">
                <a16:creationId xmlns:a16="http://schemas.microsoft.com/office/drawing/2014/main" id="{D1042468-A5D9-4123-BE41-39660AFDD706}"/>
              </a:ext>
            </a:extLst>
          </p:cNvPr>
          <p:cNvSpPr txBox="1">
            <a:spLocks/>
          </p:cNvSpPr>
          <p:nvPr/>
        </p:nvSpPr>
        <p:spPr>
          <a:xfrm>
            <a:off x="833073" y="5601433"/>
            <a:ext cx="9879123" cy="7286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t>AAARRR</a:t>
            </a:r>
          </a:p>
          <a:p>
            <a:r>
              <a:rPr lang="en-US" sz="2200" b="1" dirty="0">
                <a:solidFill>
                  <a:srgbClr val="FFFF00"/>
                </a:solidFill>
              </a:rPr>
              <a:t>AWARENESS, ACQUISITION, ACTIVATION, RETENTION, REFERRAL, AND REVENUE</a:t>
            </a:r>
            <a:endParaRPr lang="en-IN" sz="2200" b="1" dirty="0">
              <a:solidFill>
                <a:srgbClr val="FFFF00"/>
              </a:solidFill>
            </a:endParaRPr>
          </a:p>
        </p:txBody>
      </p:sp>
      <p:sp>
        <p:nvSpPr>
          <p:cNvPr id="4" name="Slide Number Placeholder 3">
            <a:extLst>
              <a:ext uri="{FF2B5EF4-FFF2-40B4-BE49-F238E27FC236}">
                <a16:creationId xmlns:a16="http://schemas.microsoft.com/office/drawing/2014/main" id="{9BB90C8F-457B-43A5-B493-70C5AF328A51}"/>
              </a:ext>
            </a:extLst>
          </p:cNvPr>
          <p:cNvSpPr>
            <a:spLocks noGrp="1"/>
          </p:cNvSpPr>
          <p:nvPr>
            <p:ph type="sldNum" sz="quarter" idx="12"/>
          </p:nvPr>
        </p:nvSpPr>
        <p:spPr/>
        <p:txBody>
          <a:bodyPr/>
          <a:lstStyle/>
          <a:p>
            <a:fld id="{BBC2B15A-91FB-46A3-B0F1-FC76FA75A26F}" type="slidenum">
              <a:rPr lang="en-IN" smtClean="0"/>
              <a:t>4</a:t>
            </a:fld>
            <a:endParaRPr lang="en-IN"/>
          </a:p>
        </p:txBody>
      </p:sp>
    </p:spTree>
    <p:extLst>
      <p:ext uri="{BB962C8B-B14F-4D97-AF65-F5344CB8AC3E}">
        <p14:creationId xmlns:p14="http://schemas.microsoft.com/office/powerpoint/2010/main" val="40966671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ith his hand on his head&#10;&#10;Description automatically generated with low confidence">
            <a:extLst>
              <a:ext uri="{FF2B5EF4-FFF2-40B4-BE49-F238E27FC236}">
                <a16:creationId xmlns:a16="http://schemas.microsoft.com/office/drawing/2014/main" id="{2AD11587-1618-4AF3-B524-75F70934A6F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0402" r="29552" b="9092"/>
          <a:stretch/>
        </p:blipFill>
        <p:spPr>
          <a:xfrm>
            <a:off x="3522468" y="10"/>
            <a:ext cx="8669532" cy="6857990"/>
          </a:xfrm>
          <a:prstGeom prst="rect">
            <a:avLst/>
          </a:prstGeom>
        </p:spPr>
      </p:pic>
      <p:sp>
        <p:nvSpPr>
          <p:cNvPr id="20"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4F37FB-AD82-46D7-84BC-EA60EA64C9A8}"/>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Sean Ellis, founder and CEO of </a:t>
            </a:r>
            <a:r>
              <a:rPr lang="en-US" sz="2800" dirty="0" err="1"/>
              <a:t>GrowthHackers</a:t>
            </a:r>
            <a:endParaRPr lang="en-US" sz="2800" dirty="0"/>
          </a:p>
        </p:txBody>
      </p:sp>
      <p:sp>
        <p:nvSpPr>
          <p:cNvPr id="21"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9E0CDA65-0235-46F1-9EA8-464A3FBEAC61}"/>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marL="0" indent="0">
              <a:buNone/>
            </a:pPr>
            <a:r>
              <a:rPr lang="en-US" sz="2400" dirty="0"/>
              <a:t>He coined the term </a:t>
            </a:r>
            <a:r>
              <a:rPr lang="en-US" sz="2400" b="1" dirty="0">
                <a:solidFill>
                  <a:srgbClr val="FFFF00"/>
                </a:solidFill>
              </a:rPr>
              <a:t>Growth Hacking </a:t>
            </a:r>
            <a:r>
              <a:rPr lang="en-US" sz="2400" dirty="0"/>
              <a:t>in 2010.</a:t>
            </a:r>
          </a:p>
        </p:txBody>
      </p:sp>
      <p:pic>
        <p:nvPicPr>
          <p:cNvPr id="16" name="Content Placeholder 5" descr="Diagram&#10;&#10;Description automatically generated">
            <a:extLst>
              <a:ext uri="{FF2B5EF4-FFF2-40B4-BE49-F238E27FC236}">
                <a16:creationId xmlns:a16="http://schemas.microsoft.com/office/drawing/2014/main" id="{B9163C51-D656-47F2-A70E-74FAB7C0A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81" y="3692427"/>
            <a:ext cx="2974770" cy="2974770"/>
          </a:xfrm>
          <a:prstGeom prst="rect">
            <a:avLst/>
          </a:prstGeom>
        </p:spPr>
      </p:pic>
      <p:sp>
        <p:nvSpPr>
          <p:cNvPr id="3" name="Slide Number Placeholder 2">
            <a:extLst>
              <a:ext uri="{FF2B5EF4-FFF2-40B4-BE49-F238E27FC236}">
                <a16:creationId xmlns:a16="http://schemas.microsoft.com/office/drawing/2014/main" id="{6AB8BF03-FEFF-440D-861B-A769CDECB3D6}"/>
              </a:ext>
            </a:extLst>
          </p:cNvPr>
          <p:cNvSpPr>
            <a:spLocks noGrp="1"/>
          </p:cNvSpPr>
          <p:nvPr>
            <p:ph type="sldNum" sz="quarter" idx="12"/>
          </p:nvPr>
        </p:nvSpPr>
        <p:spPr/>
        <p:txBody>
          <a:bodyPr/>
          <a:lstStyle/>
          <a:p>
            <a:fld id="{BBC2B15A-91FB-46A3-B0F1-FC76FA75A26F}" type="slidenum">
              <a:rPr lang="en-IN" smtClean="0"/>
              <a:t>5</a:t>
            </a:fld>
            <a:endParaRPr lang="en-IN"/>
          </a:p>
        </p:txBody>
      </p:sp>
    </p:spTree>
    <p:extLst>
      <p:ext uri="{BB962C8B-B14F-4D97-AF65-F5344CB8AC3E}">
        <p14:creationId xmlns:p14="http://schemas.microsoft.com/office/powerpoint/2010/main" val="37394020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IN" sz="4800" b="1" i="0" dirty="0">
                <a:effectLst/>
                <a:latin typeface="TT Commons"/>
              </a:rPr>
              <a:t>Growth Hacker</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4023359" cy="1208141"/>
          </a:xfrm>
        </p:spPr>
        <p:txBody>
          <a:bodyPr>
            <a:normAutofit/>
          </a:bodyPr>
          <a:lstStyle/>
          <a:p>
            <a:pPr algn="l"/>
            <a:r>
              <a:rPr lang="en-US" sz="2000" dirty="0"/>
              <a:t>A growth hacker is a person whose true north is </a:t>
            </a:r>
            <a:r>
              <a:rPr lang="en-US" sz="2000" b="1" dirty="0">
                <a:solidFill>
                  <a:srgbClr val="FFFF00"/>
                </a:solidFill>
              </a:rPr>
              <a:t>growth</a:t>
            </a:r>
            <a:r>
              <a:rPr lang="en-US" sz="2000" dirty="0"/>
              <a:t>.</a:t>
            </a:r>
            <a:endParaRPr lang="en-IN"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7F1613D-8795-4E84-B886-97D06EAF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996" y="928515"/>
            <a:ext cx="2363889" cy="2363889"/>
          </a:xfrm>
          <a:prstGeom prst="rect">
            <a:avLst/>
          </a:prstGeom>
        </p:spPr>
      </p:pic>
      <p:sp>
        <p:nvSpPr>
          <p:cNvPr id="13" name="Subtitle 2">
            <a:extLst>
              <a:ext uri="{FF2B5EF4-FFF2-40B4-BE49-F238E27FC236}">
                <a16:creationId xmlns:a16="http://schemas.microsoft.com/office/drawing/2014/main" id="{754410CF-237D-4548-9025-221F3D35628D}"/>
              </a:ext>
            </a:extLst>
          </p:cNvPr>
          <p:cNvSpPr txBox="1">
            <a:spLocks/>
          </p:cNvSpPr>
          <p:nvPr/>
        </p:nvSpPr>
        <p:spPr>
          <a:xfrm>
            <a:off x="5814334" y="2754443"/>
            <a:ext cx="5640050" cy="13491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800" b="1" dirty="0">
                <a:solidFill>
                  <a:srgbClr val="FFFF00"/>
                </a:solidFill>
              </a:rPr>
              <a:t>Speed &gt; Perfection</a:t>
            </a:r>
          </a:p>
          <a:p>
            <a:pPr marL="457200" indent="-457200" algn="l">
              <a:buFont typeface="Arial" panose="020B0604020202020204" pitchFamily="34" charset="0"/>
              <a:buChar char="•"/>
            </a:pPr>
            <a:r>
              <a:rPr lang="en-IN" sz="2800" b="1" dirty="0"/>
              <a:t>Make data-driven decisions</a:t>
            </a:r>
          </a:p>
          <a:p>
            <a:pPr marL="457200" indent="-457200" algn="l">
              <a:buFont typeface="Arial" panose="020B0604020202020204" pitchFamily="34" charset="0"/>
              <a:buChar char="•"/>
            </a:pPr>
            <a:r>
              <a:rPr lang="en-IN" sz="2800" b="1" dirty="0">
                <a:solidFill>
                  <a:srgbClr val="FFFF00"/>
                </a:solidFill>
              </a:rPr>
              <a:t>Always be improving </a:t>
            </a:r>
          </a:p>
        </p:txBody>
      </p:sp>
      <p:sp>
        <p:nvSpPr>
          <p:cNvPr id="4" name="Slide Number Placeholder 3">
            <a:extLst>
              <a:ext uri="{FF2B5EF4-FFF2-40B4-BE49-F238E27FC236}">
                <a16:creationId xmlns:a16="http://schemas.microsoft.com/office/drawing/2014/main" id="{0D6B0034-7CD7-4E22-9A5C-D35BD592022D}"/>
              </a:ext>
            </a:extLst>
          </p:cNvPr>
          <p:cNvSpPr>
            <a:spLocks noGrp="1"/>
          </p:cNvSpPr>
          <p:nvPr>
            <p:ph type="sldNum" sz="quarter" idx="12"/>
          </p:nvPr>
        </p:nvSpPr>
        <p:spPr/>
        <p:txBody>
          <a:bodyPr/>
          <a:lstStyle/>
          <a:p>
            <a:fld id="{BBC2B15A-91FB-46A3-B0F1-FC76FA75A26F}" type="slidenum">
              <a:rPr lang="en-IN" smtClean="0"/>
              <a:t>6</a:t>
            </a:fld>
            <a:endParaRPr lang="en-IN"/>
          </a:p>
        </p:txBody>
      </p:sp>
    </p:spTree>
    <p:extLst>
      <p:ext uri="{BB962C8B-B14F-4D97-AF65-F5344CB8AC3E}">
        <p14:creationId xmlns:p14="http://schemas.microsoft.com/office/powerpoint/2010/main" val="40213307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5340A1DF-24B9-40EB-91DC-48822247B88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378014" y="-311940"/>
            <a:ext cx="7435970" cy="6859044"/>
          </a:xfrm>
        </p:spPr>
      </p:pic>
      <p:sp>
        <p:nvSpPr>
          <p:cNvPr id="3" name="Subtitle 2">
            <a:extLst>
              <a:ext uri="{FF2B5EF4-FFF2-40B4-BE49-F238E27FC236}">
                <a16:creationId xmlns:a16="http://schemas.microsoft.com/office/drawing/2014/main" id="{A8495718-4EFC-42BC-AEA4-B928A1AA625C}"/>
              </a:ext>
            </a:extLst>
          </p:cNvPr>
          <p:cNvSpPr txBox="1">
            <a:spLocks/>
          </p:cNvSpPr>
          <p:nvPr/>
        </p:nvSpPr>
        <p:spPr>
          <a:xfrm>
            <a:off x="4084320" y="6253929"/>
            <a:ext cx="4023359" cy="1208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800" b="1" dirty="0">
                <a:solidFill>
                  <a:srgbClr val="FFFF00"/>
                </a:solidFill>
                <a:effectLst/>
              </a:rPr>
              <a:t>GROWTH HACKER SKILL COMBINATION</a:t>
            </a:r>
            <a:endParaRPr lang="en-IN" b="1" dirty="0">
              <a:solidFill>
                <a:srgbClr val="FFFF00"/>
              </a:solidFill>
            </a:endParaRPr>
          </a:p>
        </p:txBody>
      </p:sp>
      <p:sp>
        <p:nvSpPr>
          <p:cNvPr id="2" name="Slide Number Placeholder 1">
            <a:extLst>
              <a:ext uri="{FF2B5EF4-FFF2-40B4-BE49-F238E27FC236}">
                <a16:creationId xmlns:a16="http://schemas.microsoft.com/office/drawing/2014/main" id="{A6A812F5-61A2-499A-B6A0-7C87263E5AFD}"/>
              </a:ext>
            </a:extLst>
          </p:cNvPr>
          <p:cNvSpPr>
            <a:spLocks noGrp="1"/>
          </p:cNvSpPr>
          <p:nvPr>
            <p:ph type="sldNum" sz="quarter" idx="12"/>
          </p:nvPr>
        </p:nvSpPr>
        <p:spPr/>
        <p:txBody>
          <a:bodyPr/>
          <a:lstStyle/>
          <a:p>
            <a:fld id="{BBC2B15A-91FB-46A3-B0F1-FC76FA75A26F}" type="slidenum">
              <a:rPr lang="en-IN" smtClean="0"/>
              <a:t>7</a:t>
            </a:fld>
            <a:endParaRPr lang="en-IN"/>
          </a:p>
        </p:txBody>
      </p:sp>
    </p:spTree>
    <p:extLst>
      <p:ext uri="{BB962C8B-B14F-4D97-AF65-F5344CB8AC3E}">
        <p14:creationId xmlns:p14="http://schemas.microsoft.com/office/powerpoint/2010/main" val="50804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79D06-9B4A-4975-9DE3-55A5679F3F9D}"/>
              </a:ext>
            </a:extLst>
          </p:cNvPr>
          <p:cNvSpPr>
            <a:spLocks noGrp="1"/>
          </p:cNvSpPr>
          <p:nvPr>
            <p:ph type="ctrTitle"/>
          </p:nvPr>
        </p:nvSpPr>
        <p:spPr>
          <a:xfrm>
            <a:off x="477981" y="1122363"/>
            <a:ext cx="4023360" cy="3204134"/>
          </a:xfrm>
        </p:spPr>
        <p:txBody>
          <a:bodyPr anchor="b">
            <a:normAutofit/>
          </a:bodyPr>
          <a:lstStyle/>
          <a:p>
            <a:pPr algn="l"/>
            <a:r>
              <a:rPr lang="en-US" sz="4800" b="1" dirty="0">
                <a:latin typeface="TT Commons"/>
              </a:rPr>
              <a:t>The </a:t>
            </a:r>
            <a:r>
              <a:rPr lang="en-US" sz="4800" b="1" dirty="0">
                <a:solidFill>
                  <a:srgbClr val="FFFF00"/>
                </a:solidFill>
                <a:latin typeface="TT Commons"/>
              </a:rPr>
              <a:t>7 pillars </a:t>
            </a:r>
            <a:r>
              <a:rPr lang="en-US" sz="4800" b="1" dirty="0">
                <a:latin typeface="TT Commons"/>
              </a:rPr>
              <a:t>of Growth hacking </a:t>
            </a:r>
            <a:endParaRPr lang="en-IN" sz="4800" dirty="0"/>
          </a:p>
        </p:txBody>
      </p:sp>
      <p:sp>
        <p:nvSpPr>
          <p:cNvPr id="3" name="Subtitle 2">
            <a:extLst>
              <a:ext uri="{FF2B5EF4-FFF2-40B4-BE49-F238E27FC236}">
                <a16:creationId xmlns:a16="http://schemas.microsoft.com/office/drawing/2014/main" id="{DAA3BC3D-59D7-4B41-84B4-0E4EA2245640}"/>
              </a:ext>
            </a:extLst>
          </p:cNvPr>
          <p:cNvSpPr>
            <a:spLocks noGrp="1"/>
          </p:cNvSpPr>
          <p:nvPr>
            <p:ph type="subTitle" idx="1"/>
          </p:nvPr>
        </p:nvSpPr>
        <p:spPr>
          <a:xfrm>
            <a:off x="477980" y="4872922"/>
            <a:ext cx="4023359" cy="1208141"/>
          </a:xfrm>
        </p:spPr>
        <p:txBody>
          <a:bodyPr>
            <a:normAutofit/>
          </a:bodyPr>
          <a:lstStyle/>
          <a:p>
            <a:pPr algn="l"/>
            <a:r>
              <a:rPr lang="en-US" sz="2000" dirty="0"/>
              <a:t>A methodology for achieving exponential growth.</a:t>
            </a:r>
            <a:endParaRPr lang="en-IN"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2E160CE-A64A-4AA4-8745-D1BA71641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554" y="-294055"/>
            <a:ext cx="5797691" cy="8706534"/>
          </a:xfrm>
          <a:prstGeom prst="rect">
            <a:avLst/>
          </a:prstGeom>
        </p:spPr>
      </p:pic>
      <p:sp>
        <p:nvSpPr>
          <p:cNvPr id="11" name="Title 1">
            <a:extLst>
              <a:ext uri="{FF2B5EF4-FFF2-40B4-BE49-F238E27FC236}">
                <a16:creationId xmlns:a16="http://schemas.microsoft.com/office/drawing/2014/main" id="{CC726C94-530B-4ED1-866F-3B512663A46D}"/>
              </a:ext>
            </a:extLst>
          </p:cNvPr>
          <p:cNvSpPr txBox="1">
            <a:spLocks/>
          </p:cNvSpPr>
          <p:nvPr/>
        </p:nvSpPr>
        <p:spPr>
          <a:xfrm>
            <a:off x="2005846" y="2159330"/>
            <a:ext cx="5946945" cy="9268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4800" dirty="0">
              <a:solidFill>
                <a:srgbClr val="FFFF00"/>
              </a:solidFill>
            </a:endParaRPr>
          </a:p>
        </p:txBody>
      </p:sp>
      <p:sp>
        <p:nvSpPr>
          <p:cNvPr id="4" name="Slide Number Placeholder 3">
            <a:extLst>
              <a:ext uri="{FF2B5EF4-FFF2-40B4-BE49-F238E27FC236}">
                <a16:creationId xmlns:a16="http://schemas.microsoft.com/office/drawing/2014/main" id="{74DD7D9F-B286-463D-A0F3-01530CE3306B}"/>
              </a:ext>
            </a:extLst>
          </p:cNvPr>
          <p:cNvSpPr>
            <a:spLocks noGrp="1"/>
          </p:cNvSpPr>
          <p:nvPr>
            <p:ph type="sldNum" sz="quarter" idx="12"/>
          </p:nvPr>
        </p:nvSpPr>
        <p:spPr/>
        <p:txBody>
          <a:bodyPr/>
          <a:lstStyle/>
          <a:p>
            <a:fld id="{BBC2B15A-91FB-46A3-B0F1-FC76FA75A26F}" type="slidenum">
              <a:rPr lang="en-IN" smtClean="0"/>
              <a:t>8</a:t>
            </a:fld>
            <a:endParaRPr lang="en-IN"/>
          </a:p>
        </p:txBody>
      </p:sp>
    </p:spTree>
    <p:extLst>
      <p:ext uri="{BB962C8B-B14F-4D97-AF65-F5344CB8AC3E}">
        <p14:creationId xmlns:p14="http://schemas.microsoft.com/office/powerpoint/2010/main" val="22208116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F4C5-7A00-4641-9E02-076E1611DFC9}"/>
              </a:ext>
            </a:extLst>
          </p:cNvPr>
          <p:cNvSpPr>
            <a:spLocks noGrp="1"/>
          </p:cNvSpPr>
          <p:nvPr>
            <p:ph type="title"/>
          </p:nvPr>
        </p:nvSpPr>
        <p:spPr>
          <a:xfrm>
            <a:off x="344623" y="320675"/>
            <a:ext cx="11407487" cy="1325563"/>
          </a:xfrm>
        </p:spPr>
        <p:txBody>
          <a:bodyPr>
            <a:normAutofit/>
          </a:bodyPr>
          <a:lstStyle/>
          <a:p>
            <a:pPr algn="ctr"/>
            <a:r>
              <a:rPr lang="en-US" sz="5400" b="1" dirty="0">
                <a:solidFill>
                  <a:srgbClr val="FFFF00"/>
                </a:solidFill>
                <a:latin typeface="TT Commons"/>
              </a:rPr>
              <a:t>7 PILLARS</a:t>
            </a:r>
            <a:endParaRPr lang="en-IN" sz="5400" dirty="0">
              <a:solidFill>
                <a:srgbClr val="FFFF00"/>
              </a:solidFill>
            </a:endParaRPr>
          </a:p>
        </p:txBody>
      </p:sp>
      <p:sp>
        <p:nvSpPr>
          <p:cNvPr id="28" name="Rectangle 27">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C7294D8-97BF-420A-B9BF-4141B5089448}"/>
              </a:ext>
            </a:extLst>
          </p:cNvPr>
          <p:cNvGraphicFramePr>
            <a:graphicFrameLocks noGrp="1"/>
          </p:cNvGraphicFramePr>
          <p:nvPr>
            <p:ph idx="1"/>
            <p:extLst>
              <p:ext uri="{D42A27DB-BD31-4B8C-83A1-F6EECF244321}">
                <p14:modId xmlns:p14="http://schemas.microsoft.com/office/powerpoint/2010/main" val="3972521569"/>
              </p:ext>
            </p:extLst>
          </p:nvPr>
        </p:nvGraphicFramePr>
        <p:xfrm>
          <a:off x="34462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D91CBA7-83FF-4EAE-A375-5C36ABA38B3A}"/>
              </a:ext>
            </a:extLst>
          </p:cNvPr>
          <p:cNvSpPr>
            <a:spLocks noGrp="1"/>
          </p:cNvSpPr>
          <p:nvPr>
            <p:ph type="sldNum" sz="quarter" idx="12"/>
          </p:nvPr>
        </p:nvSpPr>
        <p:spPr/>
        <p:txBody>
          <a:bodyPr/>
          <a:lstStyle/>
          <a:p>
            <a:fld id="{BBC2B15A-91FB-46A3-B0F1-FC76FA75A26F}" type="slidenum">
              <a:rPr lang="en-IN" smtClean="0"/>
              <a:t>9</a:t>
            </a:fld>
            <a:endParaRPr lang="en-IN"/>
          </a:p>
        </p:txBody>
      </p:sp>
    </p:spTree>
    <p:extLst>
      <p:ext uri="{BB962C8B-B14F-4D97-AF65-F5344CB8AC3E}">
        <p14:creationId xmlns:p14="http://schemas.microsoft.com/office/powerpoint/2010/main" val="272016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C2DA4D0-EADC-4F07-B57D-25E6EDE28C17}"/>
                                            </p:graphicEl>
                                          </p:spTgt>
                                        </p:tgtEl>
                                        <p:attrNameLst>
                                          <p:attrName>style.visibility</p:attrName>
                                        </p:attrNameLst>
                                      </p:cBhvr>
                                      <p:to>
                                        <p:strVal val="visible"/>
                                      </p:to>
                                    </p:set>
                                    <p:animEffect transition="in" filter="fade">
                                      <p:cBhvr>
                                        <p:cTn id="7" dur="500"/>
                                        <p:tgtEl>
                                          <p:spTgt spid="5">
                                            <p:graphicEl>
                                              <a:dgm id="{7C2DA4D0-EADC-4F07-B57D-25E6EDE28C1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7EE1E7D-79CB-437A-B1C6-0ED780068DEF}"/>
                                            </p:graphicEl>
                                          </p:spTgt>
                                        </p:tgtEl>
                                        <p:attrNameLst>
                                          <p:attrName>style.visibility</p:attrName>
                                        </p:attrNameLst>
                                      </p:cBhvr>
                                      <p:to>
                                        <p:strVal val="visible"/>
                                      </p:to>
                                    </p:set>
                                    <p:animEffect transition="in" filter="fade">
                                      <p:cBhvr>
                                        <p:cTn id="10" dur="500"/>
                                        <p:tgtEl>
                                          <p:spTgt spid="5">
                                            <p:graphicEl>
                                              <a:dgm id="{97EE1E7D-79CB-437A-B1C6-0ED780068DE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00FA455D-85B1-4FD0-8DB9-95954795C8B8}"/>
                                            </p:graphicEl>
                                          </p:spTgt>
                                        </p:tgtEl>
                                        <p:attrNameLst>
                                          <p:attrName>style.visibility</p:attrName>
                                        </p:attrNameLst>
                                      </p:cBhvr>
                                      <p:to>
                                        <p:strVal val="visible"/>
                                      </p:to>
                                    </p:set>
                                    <p:animEffect transition="in" filter="fade">
                                      <p:cBhvr>
                                        <p:cTn id="15" dur="500"/>
                                        <p:tgtEl>
                                          <p:spTgt spid="5">
                                            <p:graphicEl>
                                              <a:dgm id="{00FA455D-85B1-4FD0-8DB9-95954795C8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878C150-B9D8-4D42-963B-6D674203BB9D}"/>
                                            </p:graphicEl>
                                          </p:spTgt>
                                        </p:tgtEl>
                                        <p:attrNameLst>
                                          <p:attrName>style.visibility</p:attrName>
                                        </p:attrNameLst>
                                      </p:cBhvr>
                                      <p:to>
                                        <p:strVal val="visible"/>
                                      </p:to>
                                    </p:set>
                                    <p:animEffect transition="in" filter="fade">
                                      <p:cBhvr>
                                        <p:cTn id="18" dur="500"/>
                                        <p:tgtEl>
                                          <p:spTgt spid="5">
                                            <p:graphicEl>
                                              <a:dgm id="{1878C150-B9D8-4D42-963B-6D674203BB9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DFB6CE38-F26B-4D0B-8A67-A0F28C7DC9F5}"/>
                                            </p:graphicEl>
                                          </p:spTgt>
                                        </p:tgtEl>
                                        <p:attrNameLst>
                                          <p:attrName>style.visibility</p:attrName>
                                        </p:attrNameLst>
                                      </p:cBhvr>
                                      <p:to>
                                        <p:strVal val="visible"/>
                                      </p:to>
                                    </p:set>
                                    <p:animEffect transition="in" filter="fade">
                                      <p:cBhvr>
                                        <p:cTn id="23" dur="500"/>
                                        <p:tgtEl>
                                          <p:spTgt spid="5">
                                            <p:graphicEl>
                                              <a:dgm id="{DFB6CE38-F26B-4D0B-8A67-A0F28C7DC9F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95B80661-49A6-4DE8-B220-58B20DA0E2D6}"/>
                                            </p:graphicEl>
                                          </p:spTgt>
                                        </p:tgtEl>
                                        <p:attrNameLst>
                                          <p:attrName>style.visibility</p:attrName>
                                        </p:attrNameLst>
                                      </p:cBhvr>
                                      <p:to>
                                        <p:strVal val="visible"/>
                                      </p:to>
                                    </p:set>
                                    <p:animEffect transition="in" filter="fade">
                                      <p:cBhvr>
                                        <p:cTn id="26" dur="500"/>
                                        <p:tgtEl>
                                          <p:spTgt spid="5">
                                            <p:graphicEl>
                                              <a:dgm id="{95B80661-49A6-4DE8-B220-58B20DA0E2D6}"/>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803BA85A-7A89-4AEB-B3BB-53A869209621}"/>
                                            </p:graphicEl>
                                          </p:spTgt>
                                        </p:tgtEl>
                                        <p:attrNameLst>
                                          <p:attrName>style.visibility</p:attrName>
                                        </p:attrNameLst>
                                      </p:cBhvr>
                                      <p:to>
                                        <p:strVal val="visible"/>
                                      </p:to>
                                    </p:set>
                                    <p:animEffect transition="in" filter="fade">
                                      <p:cBhvr>
                                        <p:cTn id="31" dur="500"/>
                                        <p:tgtEl>
                                          <p:spTgt spid="5">
                                            <p:graphicEl>
                                              <a:dgm id="{803BA85A-7A89-4AEB-B3BB-53A86920962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4131A814-4094-4004-B5E1-DD7B7C62AE87}"/>
                                            </p:graphicEl>
                                          </p:spTgt>
                                        </p:tgtEl>
                                        <p:attrNameLst>
                                          <p:attrName>style.visibility</p:attrName>
                                        </p:attrNameLst>
                                      </p:cBhvr>
                                      <p:to>
                                        <p:strVal val="visible"/>
                                      </p:to>
                                    </p:set>
                                    <p:animEffect transition="in" filter="fade">
                                      <p:cBhvr>
                                        <p:cTn id="34" dur="500"/>
                                        <p:tgtEl>
                                          <p:spTgt spid="5">
                                            <p:graphicEl>
                                              <a:dgm id="{4131A814-4094-4004-B5E1-DD7B7C62AE8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CFD45741-10D3-49BF-8505-05FD5850773A}"/>
                                            </p:graphicEl>
                                          </p:spTgt>
                                        </p:tgtEl>
                                        <p:attrNameLst>
                                          <p:attrName>style.visibility</p:attrName>
                                        </p:attrNameLst>
                                      </p:cBhvr>
                                      <p:to>
                                        <p:strVal val="visible"/>
                                      </p:to>
                                    </p:set>
                                    <p:animEffect transition="in" filter="fade">
                                      <p:cBhvr>
                                        <p:cTn id="39" dur="500"/>
                                        <p:tgtEl>
                                          <p:spTgt spid="5">
                                            <p:graphicEl>
                                              <a:dgm id="{CFD45741-10D3-49BF-8505-05FD5850773A}"/>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E8516E14-A148-4DD2-9D55-0A4552CC5700}"/>
                                            </p:graphicEl>
                                          </p:spTgt>
                                        </p:tgtEl>
                                        <p:attrNameLst>
                                          <p:attrName>style.visibility</p:attrName>
                                        </p:attrNameLst>
                                      </p:cBhvr>
                                      <p:to>
                                        <p:strVal val="visible"/>
                                      </p:to>
                                    </p:set>
                                    <p:animEffect transition="in" filter="fade">
                                      <p:cBhvr>
                                        <p:cTn id="42" dur="500"/>
                                        <p:tgtEl>
                                          <p:spTgt spid="5">
                                            <p:graphicEl>
                                              <a:dgm id="{E8516E14-A148-4DD2-9D55-0A4552CC5700}"/>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A5744BBB-C5EC-4944-8BA4-6BB7849D481B}"/>
                                            </p:graphicEl>
                                          </p:spTgt>
                                        </p:tgtEl>
                                        <p:attrNameLst>
                                          <p:attrName>style.visibility</p:attrName>
                                        </p:attrNameLst>
                                      </p:cBhvr>
                                      <p:to>
                                        <p:strVal val="visible"/>
                                      </p:to>
                                    </p:set>
                                    <p:animEffect transition="in" filter="fade">
                                      <p:cBhvr>
                                        <p:cTn id="47" dur="500"/>
                                        <p:tgtEl>
                                          <p:spTgt spid="5">
                                            <p:graphicEl>
                                              <a:dgm id="{A5744BBB-C5EC-4944-8BA4-6BB7849D481B}"/>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FD6EE3C9-D9FB-495D-BDDA-288B4BD4981A}"/>
                                            </p:graphicEl>
                                          </p:spTgt>
                                        </p:tgtEl>
                                        <p:attrNameLst>
                                          <p:attrName>style.visibility</p:attrName>
                                        </p:attrNameLst>
                                      </p:cBhvr>
                                      <p:to>
                                        <p:strVal val="visible"/>
                                      </p:to>
                                    </p:set>
                                    <p:animEffect transition="in" filter="fade">
                                      <p:cBhvr>
                                        <p:cTn id="50" dur="500"/>
                                        <p:tgtEl>
                                          <p:spTgt spid="5">
                                            <p:graphicEl>
                                              <a:dgm id="{FD6EE3C9-D9FB-495D-BDDA-288B4BD4981A}"/>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CB093D75-BA64-4399-853C-651C3DD762A3}"/>
                                            </p:graphicEl>
                                          </p:spTgt>
                                        </p:tgtEl>
                                        <p:attrNameLst>
                                          <p:attrName>style.visibility</p:attrName>
                                        </p:attrNameLst>
                                      </p:cBhvr>
                                      <p:to>
                                        <p:strVal val="visible"/>
                                      </p:to>
                                    </p:set>
                                    <p:animEffect transition="in" filter="fade">
                                      <p:cBhvr>
                                        <p:cTn id="55" dur="500"/>
                                        <p:tgtEl>
                                          <p:spTgt spid="5">
                                            <p:graphicEl>
                                              <a:dgm id="{CB093D75-BA64-4399-853C-651C3DD762A3}"/>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394C8B9B-887F-4C7F-8DDD-87BA23788FEE}"/>
                                            </p:graphicEl>
                                          </p:spTgt>
                                        </p:tgtEl>
                                        <p:attrNameLst>
                                          <p:attrName>style.visibility</p:attrName>
                                        </p:attrNameLst>
                                      </p:cBhvr>
                                      <p:to>
                                        <p:strVal val="visible"/>
                                      </p:to>
                                    </p:set>
                                    <p:animEffect transition="in" filter="fade">
                                      <p:cBhvr>
                                        <p:cTn id="58" dur="500"/>
                                        <p:tgtEl>
                                          <p:spTgt spid="5">
                                            <p:graphicEl>
                                              <a:dgm id="{394C8B9B-887F-4C7F-8DDD-87BA23788FE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2099</TotalTime>
  <Words>1321</Words>
  <Application>Microsoft Office PowerPoint</Application>
  <PresentationFormat>Widescreen</PresentationFormat>
  <Paragraphs>153</Paragraphs>
  <Slides>17</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Arial</vt:lpstr>
      <vt:lpstr>Bahnschrift SemiBold Condensed</vt:lpstr>
      <vt:lpstr>Calibri</vt:lpstr>
      <vt:lpstr>Calibri Light</vt:lpstr>
      <vt:lpstr>GalanoGrotesque</vt:lpstr>
      <vt:lpstr>geo-wf</vt:lpstr>
      <vt:lpstr>gotham_book</vt:lpstr>
      <vt:lpstr>inherit</vt:lpstr>
      <vt:lpstr>Newzald</vt:lpstr>
      <vt:lpstr>Open Sans</vt:lpstr>
      <vt:lpstr>proxima-nova</vt:lpstr>
      <vt:lpstr>roboto slab</vt:lpstr>
      <vt:lpstr>Source Sans Pro 2</vt:lpstr>
      <vt:lpstr>TT Commons</vt:lpstr>
      <vt:lpstr>Office Theme</vt:lpstr>
      <vt:lpstr>GROWTH HACKING</vt:lpstr>
      <vt:lpstr>what's going to happen here ?</vt:lpstr>
      <vt:lpstr>What Is Growth Hacking?</vt:lpstr>
      <vt:lpstr>Growth Hack</vt:lpstr>
      <vt:lpstr>Sean Ellis, founder and CEO of GrowthHackers</vt:lpstr>
      <vt:lpstr>Growth Hacker</vt:lpstr>
      <vt:lpstr>PowerPoint Presentation</vt:lpstr>
      <vt:lpstr>The 7 pillars of Growth hacking </vt:lpstr>
      <vt:lpstr>7 PILLARS</vt:lpstr>
      <vt:lpstr>Growth Hacking Techniques</vt:lpstr>
      <vt:lpstr>Growth Hacking Tools</vt:lpstr>
      <vt:lpstr>Myths About Growth Hacking</vt:lpstr>
      <vt:lpstr>SUCCESS STORIES</vt:lpstr>
      <vt:lpstr>GROWTH HACKING  YOUR CAREER</vt:lpstr>
      <vt:lpstr>Tips on what to do to help growth hack your career </vt:lpstr>
      <vt:lpstr>Questions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Growth Hacking</dc:title>
  <dc:creator>Leo Aniyankunju</dc:creator>
  <cp:lastModifiedBy>Leo Aniyankunju</cp:lastModifiedBy>
  <cp:revision>189</cp:revision>
  <dcterms:created xsi:type="dcterms:W3CDTF">2021-05-20T14:21:50Z</dcterms:created>
  <dcterms:modified xsi:type="dcterms:W3CDTF">2021-05-29T05:28:01Z</dcterms:modified>
</cp:coreProperties>
</file>